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78" r:id="rId12"/>
    <p:sldId id="266" r:id="rId13"/>
    <p:sldId id="300" r:id="rId14"/>
    <p:sldId id="267" r:id="rId15"/>
    <p:sldId id="268" r:id="rId16"/>
    <p:sldId id="269" r:id="rId17"/>
    <p:sldId id="270" r:id="rId18"/>
    <p:sldId id="271" r:id="rId19"/>
    <p:sldId id="272" r:id="rId20"/>
    <p:sldId id="273" r:id="rId21"/>
    <p:sldId id="298" r:id="rId22"/>
    <p:sldId id="299" r:id="rId23"/>
    <p:sldId id="274" r:id="rId24"/>
    <p:sldId id="275" r:id="rId25"/>
    <p:sldId id="276" r:id="rId26"/>
    <p:sldId id="277" r:id="rId27"/>
    <p:sldId id="279" r:id="rId28"/>
    <p:sldId id="301" r:id="rId29"/>
    <p:sldId id="280" r:id="rId30"/>
    <p:sldId id="297" r:id="rId31"/>
    <p:sldId id="281" r:id="rId32"/>
    <p:sldId id="282" r:id="rId33"/>
    <p:sldId id="283" r:id="rId34"/>
    <p:sldId id="284" r:id="rId35"/>
    <p:sldId id="285" r:id="rId36"/>
    <p:sldId id="286" r:id="rId37"/>
    <p:sldId id="287" r:id="rId38"/>
    <p:sldId id="291" r:id="rId39"/>
    <p:sldId id="292" r:id="rId40"/>
    <p:sldId id="293" r:id="rId41"/>
    <p:sldId id="294" r:id="rId42"/>
    <p:sldId id="289" r:id="rId43"/>
    <p:sldId id="290" r:id="rId44"/>
    <p:sldId id="295" r:id="rId45"/>
    <p:sldId id="29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70" d="100"/>
          <a:sy n="70" d="100"/>
        </p:scale>
        <p:origin x="576"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664E80-962F-49D7-8C05-533A29510145}" type="datetimeFigureOut">
              <a:rPr lang="en-IN" smtClean="0"/>
              <a:t>04-05-2026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9BEF1-8266-4762-9208-D952DB9E3EB5}" type="slidenum">
              <a:rPr lang="en-IN" smtClean="0"/>
              <a:t>‹#›</a:t>
            </a:fld>
            <a:endParaRPr lang="en-IN"/>
          </a:p>
        </p:txBody>
      </p:sp>
    </p:spTree>
    <p:extLst>
      <p:ext uri="{BB962C8B-B14F-4D97-AF65-F5344CB8AC3E}">
        <p14:creationId xmlns:p14="http://schemas.microsoft.com/office/powerpoint/2010/main" val="3770417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899BEF1-8266-4762-9208-D952DB9E3EB5}" type="slidenum">
              <a:rPr lang="en-IN" smtClean="0"/>
              <a:t>15</a:t>
            </a:fld>
            <a:endParaRPr lang="en-IN"/>
          </a:p>
        </p:txBody>
      </p:sp>
    </p:spTree>
    <p:extLst>
      <p:ext uri="{BB962C8B-B14F-4D97-AF65-F5344CB8AC3E}">
        <p14:creationId xmlns:p14="http://schemas.microsoft.com/office/powerpoint/2010/main" val="3037161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899BEF1-8266-4762-9208-D952DB9E3EB5}" type="slidenum">
              <a:rPr lang="en-IN" smtClean="0"/>
              <a:t>32</a:t>
            </a:fld>
            <a:endParaRPr lang="en-IN"/>
          </a:p>
        </p:txBody>
      </p:sp>
    </p:spTree>
    <p:extLst>
      <p:ext uri="{BB962C8B-B14F-4D97-AF65-F5344CB8AC3E}">
        <p14:creationId xmlns:p14="http://schemas.microsoft.com/office/powerpoint/2010/main" val="2642976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6F7B-E90A-89C3-05D3-96D54C9E8E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7F2616C-E830-A5F4-875E-E3915C202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1B6D045-4760-EE39-4194-4A08324CF26E}"/>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CBAD71C9-38DE-74E8-DF3A-B8AC72C3E3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37C7CC-B91A-1EC8-7BD3-EE49461B7AE9}"/>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936070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3B24B-35EC-48D9-E9C8-E7FBE182B29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40F8CEE-E29C-E6D3-5BE6-F10FB27296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C4D43CE-96B4-8BBA-3DC7-19039DD5B773}"/>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01484FA1-AD6D-910A-7D62-FBD195CA4D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A1398D-8F30-CCA4-3B61-7E4D85CB78BD}"/>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383258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ADA3-3E01-A83D-2DFC-5760F375BB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CBA1922-6C1A-8AB7-9B35-095CAB27AD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E880DC-CFD7-EE17-26D3-32483F50FE18}"/>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747F3E9C-0615-7415-52F8-9048923307F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C89A0A-F8B9-A179-C661-917CA0D798EB}"/>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75425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0295-BE1A-2123-75F5-2D9CBED96C6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286320D-2DC4-BE72-20D1-9F02BA10D0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DE04206-7D41-A33E-D3D2-68997D6944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251031D-5C31-65F3-4049-283D6A334658}"/>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6" name="Footer Placeholder 5">
            <a:extLst>
              <a:ext uri="{FF2B5EF4-FFF2-40B4-BE49-F238E27FC236}">
                <a16:creationId xmlns:a16="http://schemas.microsoft.com/office/drawing/2014/main" id="{4F8808D8-EC4F-0FDF-2595-986DE291C5D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4992397-CD16-1C89-0F6A-B7FCC1CD93D2}"/>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419921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2D894-4551-B852-1766-DED54FABCE4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A6AE04A-D857-58E9-2575-096FB44C23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4F1BA5-CDC7-9BDA-0D29-2071A1DA17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4A3F43B-BF6C-2899-DC4F-DE90DA793D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1EDF60-F12E-274D-68C4-4F55D67270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7F2A41B-2375-7D5A-AEF0-562217C3C8F9}"/>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8" name="Footer Placeholder 7">
            <a:extLst>
              <a:ext uri="{FF2B5EF4-FFF2-40B4-BE49-F238E27FC236}">
                <a16:creationId xmlns:a16="http://schemas.microsoft.com/office/drawing/2014/main" id="{2059BEAE-EB56-0E9E-85F6-D2A8039E157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2A79F1C-896A-83B1-0F09-DADBCE024440}"/>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2890051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06F1F-EF6C-0804-E3BC-B3281998A8A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27F09-54C5-32F5-2EA9-4839E40B5F35}"/>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4" name="Footer Placeholder 3">
            <a:extLst>
              <a:ext uri="{FF2B5EF4-FFF2-40B4-BE49-F238E27FC236}">
                <a16:creationId xmlns:a16="http://schemas.microsoft.com/office/drawing/2014/main" id="{CFD8B054-D020-DBB2-5C5F-B613A2B5598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C168936-4A50-26C4-7BDC-F66081B129A5}"/>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783071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86E83-8A5A-994E-043D-1FB6EB71A990}"/>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3" name="Footer Placeholder 2">
            <a:extLst>
              <a:ext uri="{FF2B5EF4-FFF2-40B4-BE49-F238E27FC236}">
                <a16:creationId xmlns:a16="http://schemas.microsoft.com/office/drawing/2014/main" id="{86E332A5-0FE9-C098-A1AB-9F089C88B78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F179509-D817-B246-C63B-982F44FB5536}"/>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207496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CCE3-AEE0-5391-4703-D7632310E8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938BAD8-CB67-ED1B-42E6-18B84CA2A8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451EB80-5A88-D734-9A93-48A31F1FD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11A10A-2BB1-EEC1-9EB4-6F56DE0A19BF}"/>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6" name="Footer Placeholder 5">
            <a:extLst>
              <a:ext uri="{FF2B5EF4-FFF2-40B4-BE49-F238E27FC236}">
                <a16:creationId xmlns:a16="http://schemas.microsoft.com/office/drawing/2014/main" id="{910D0E14-5754-E974-707D-0DB44B62DD7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9DE33B2-DEE1-3985-4C3B-F41C689DD9B1}"/>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561539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EBD7-D977-016B-2A77-3BFB803598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93FDD96-D5CC-3100-8104-C2632E740A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E35123A-82BE-87D2-F7BB-2E148C325D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3DFAED-DFBC-52AB-C282-4AE836FC8F52}"/>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6" name="Footer Placeholder 5">
            <a:extLst>
              <a:ext uri="{FF2B5EF4-FFF2-40B4-BE49-F238E27FC236}">
                <a16:creationId xmlns:a16="http://schemas.microsoft.com/office/drawing/2014/main" id="{71471AAC-7F31-74CA-A36D-D3D65E27D05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8DABE18-41C9-79CA-51F9-BED55CF73AD8}"/>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219852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83ED-3F4B-0A43-E599-D2C81927E52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BF8E9C4-2358-CB95-37CC-0F4905DF93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90778FF-BB35-D8B9-5577-E6A26EDAF661}"/>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1BBAA6CF-465B-B31D-0D94-5A8B6A606D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1A0D98-0C3F-BE87-1484-C819EE5006FA}"/>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819156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D6066F-58B6-B2E1-9BDC-414A798431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1591EA-ED24-00D3-6A6A-2132CE5B7A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989CAF0-D8CF-8EEB-07C4-C8ADD15AE026}"/>
              </a:ext>
            </a:extLst>
          </p:cNvPr>
          <p:cNvSpPr>
            <a:spLocks noGrp="1"/>
          </p:cNvSpPr>
          <p:nvPr>
            <p:ph type="dt" sz="half" idx="10"/>
          </p:nvPr>
        </p:nvSpPr>
        <p:spPr/>
        <p:txBody>
          <a:body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00A8143D-6120-03A8-C202-58AE77F79C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9659816-D174-2E23-BE5E-DCE4A0D299CF}"/>
              </a:ext>
            </a:extLst>
          </p:cNvPr>
          <p:cNvSpPr>
            <a:spLocks noGrp="1"/>
          </p:cNvSpPr>
          <p:nvPr>
            <p:ph type="sldNum" sz="quarter" idx="12"/>
          </p:nvPr>
        </p:nvSpPr>
        <p:spPr/>
        <p:txBody>
          <a:bodyPr/>
          <a:lstStyle/>
          <a:p>
            <a:fld id="{1F7324E7-31DA-4C88-8F42-28D5DBEE649A}" type="slidenum">
              <a:rPr lang="en-IN" smtClean="0"/>
              <a:t>‹#›</a:t>
            </a:fld>
            <a:endParaRPr lang="en-IN"/>
          </a:p>
        </p:txBody>
      </p:sp>
    </p:spTree>
    <p:extLst>
      <p:ext uri="{BB962C8B-B14F-4D97-AF65-F5344CB8AC3E}">
        <p14:creationId xmlns:p14="http://schemas.microsoft.com/office/powerpoint/2010/main" val="1429823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D65E2E-BFD7-2A10-4C44-B71298F07F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DF82D16-4F60-5E34-F159-7D950389C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7BC1FB-7C7C-C81C-2540-43101AB742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3BBC5F-22F7-42A4-9BFD-9338689F909D}" type="datetimeFigureOut">
              <a:rPr lang="en-IN" smtClean="0"/>
              <a:t>04-05-2026</a:t>
            </a:fld>
            <a:endParaRPr lang="en-IN"/>
          </a:p>
        </p:txBody>
      </p:sp>
      <p:sp>
        <p:nvSpPr>
          <p:cNvPr id="5" name="Footer Placeholder 4">
            <a:extLst>
              <a:ext uri="{FF2B5EF4-FFF2-40B4-BE49-F238E27FC236}">
                <a16:creationId xmlns:a16="http://schemas.microsoft.com/office/drawing/2014/main" id="{709C35FE-6D08-ABBF-27EA-B001816B52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E420451B-89B5-9823-B047-B78B6AEF2B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7324E7-31DA-4C88-8F42-28D5DBEE649A}" type="slidenum">
              <a:rPr lang="en-IN" smtClean="0"/>
              <a:t>‹#›</a:t>
            </a:fld>
            <a:endParaRPr lang="en-IN"/>
          </a:p>
        </p:txBody>
      </p:sp>
    </p:spTree>
    <p:extLst>
      <p:ext uri="{BB962C8B-B14F-4D97-AF65-F5344CB8AC3E}">
        <p14:creationId xmlns:p14="http://schemas.microsoft.com/office/powerpoint/2010/main" val="4048828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git-scm.com/install/windows"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github.com/"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your@email.com"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github.com/username/repository-name.git"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5BBC6A-ACDC-46CE-616D-6AF4C49A465E}"/>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ABE341A-A339-D535-FF3F-5569D1447475}"/>
              </a:ext>
            </a:extLst>
          </p:cNvPr>
          <p:cNvSpPr txBox="1"/>
          <p:nvPr/>
        </p:nvSpPr>
        <p:spPr>
          <a:xfrm>
            <a:off x="1289304" y="1984248"/>
            <a:ext cx="9729216" cy="2170209"/>
          </a:xfrm>
          <a:prstGeom prst="rect">
            <a:avLst/>
          </a:prstGeom>
          <a:noFill/>
        </p:spPr>
        <p:txBody>
          <a:bodyPr wrap="square" rtlCol="0">
            <a:spAutoFit/>
          </a:bodyPr>
          <a:lstStyle/>
          <a:p>
            <a:pPr algn="ctr">
              <a:lnSpc>
                <a:spcPct val="200000"/>
              </a:lnSpc>
            </a:pPr>
            <a:r>
              <a:rPr lang="en-US" sz="4000" b="1" dirty="0">
                <a:latin typeface="Arial Black" panose="020B0A04020102020204" pitchFamily="34" charset="0"/>
              </a:rPr>
              <a:t>GIT &amp; GITHUB</a:t>
            </a:r>
          </a:p>
          <a:p>
            <a:pPr>
              <a:lnSpc>
                <a:spcPct val="200000"/>
              </a:lnSpc>
            </a:pPr>
            <a:r>
              <a:rPr lang="en-US" sz="3200" b="1" dirty="0">
                <a:latin typeface="Arial Black" panose="020B0A04020102020204" pitchFamily="34" charset="0"/>
              </a:rPr>
              <a:t> “From Zero to Real Project Deployment”</a:t>
            </a:r>
            <a:endParaRPr lang="en-IN" sz="3200" b="1" dirty="0">
              <a:latin typeface="Arial Black" panose="020B0A04020102020204" pitchFamily="34" charset="0"/>
            </a:endParaRPr>
          </a:p>
        </p:txBody>
      </p:sp>
    </p:spTree>
    <p:extLst>
      <p:ext uri="{BB962C8B-B14F-4D97-AF65-F5344CB8AC3E}">
        <p14:creationId xmlns:p14="http://schemas.microsoft.com/office/powerpoint/2010/main" val="28503887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94CC0B-F02B-6F86-DD33-14D0303E9D4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BFF34CD-BB37-4224-CA67-2E8D3AB1FF0C}"/>
              </a:ext>
            </a:extLst>
          </p:cNvPr>
          <p:cNvSpPr txBox="1"/>
          <p:nvPr/>
        </p:nvSpPr>
        <p:spPr>
          <a:xfrm>
            <a:off x="1078992" y="155448"/>
            <a:ext cx="10424160" cy="6863417"/>
          </a:xfrm>
          <a:prstGeom prst="rect">
            <a:avLst/>
          </a:prstGeom>
          <a:noFill/>
        </p:spPr>
        <p:txBody>
          <a:bodyPr wrap="square">
            <a:spAutoFit/>
          </a:bodyPr>
          <a:lstStyle/>
          <a:p>
            <a:pPr algn="ctr">
              <a:lnSpc>
                <a:spcPct val="150000"/>
              </a:lnSpc>
              <a:buNone/>
            </a:pPr>
            <a:r>
              <a:rPr lang="en-US" sz="3200" b="1" u="sng" dirty="0">
                <a:solidFill>
                  <a:srgbClr val="FF0000"/>
                </a:solidFill>
                <a:latin typeface="Times New Roman" panose="02020603050405020304" pitchFamily="18" charset="0"/>
                <a:cs typeface="Times New Roman" panose="02020603050405020304" pitchFamily="18" charset="0"/>
              </a:rPr>
              <a:t>INTRODUCTION </a:t>
            </a:r>
            <a:endParaRPr lang="en-US" sz="2800" b="1" u="sng" dirty="0"/>
          </a:p>
          <a:p>
            <a:pPr>
              <a:lnSpc>
                <a:spcPct val="200000"/>
              </a:lnSpc>
              <a:buNone/>
            </a:pPr>
            <a:r>
              <a:rPr lang="en-US" sz="2800" b="1" u="sng" dirty="0">
                <a:latin typeface="Times New Roman" panose="02020603050405020304" pitchFamily="18" charset="0"/>
                <a:cs typeface="Times New Roman" panose="02020603050405020304" pitchFamily="18" charset="0"/>
              </a:rPr>
              <a:t>Why GitHub Matters:</a:t>
            </a:r>
            <a:endParaRPr lang="en-US" sz="2800" u="sng" dirty="0">
              <a:latin typeface="Times New Roman" panose="02020603050405020304" pitchFamily="18" charset="0"/>
              <a:cs typeface="Times New Roman" panose="02020603050405020304" pitchFamily="18" charset="0"/>
            </a:endParaRPr>
          </a:p>
          <a:p>
            <a:pPr>
              <a:lnSpc>
                <a:spcPct val="150000"/>
              </a:lnSpc>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Version Control:</a:t>
            </a:r>
            <a:r>
              <a:rPr lang="en-US" sz="2800" dirty="0">
                <a:latin typeface="Times New Roman" panose="02020603050405020304" pitchFamily="18" charset="0"/>
                <a:cs typeface="Times New Roman" panose="02020603050405020304" pitchFamily="18" charset="0"/>
              </a:rPr>
              <a:t> Track changes in your code and manage project 			history </a:t>
            </a:r>
          </a:p>
          <a:p>
            <a:pPr>
              <a:lnSpc>
                <a:spcPct val="200000"/>
              </a:lnSpc>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Collaboration:</a:t>
            </a:r>
            <a:r>
              <a:rPr lang="en-US" sz="2800" dirty="0">
                <a:latin typeface="Times New Roman" panose="02020603050405020304" pitchFamily="18" charset="0"/>
                <a:cs typeface="Times New Roman" panose="02020603050405020304" pitchFamily="18" charset="0"/>
              </a:rPr>
              <a:t> Work with team members on the same project </a:t>
            </a:r>
          </a:p>
          <a:p>
            <a:pPr>
              <a:lnSpc>
                <a:spcPct val="200000"/>
              </a:lnSpc>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Portfolio:</a:t>
            </a:r>
            <a:r>
              <a:rPr lang="en-US" sz="2800" dirty="0">
                <a:latin typeface="Times New Roman" panose="02020603050405020304" pitchFamily="18" charset="0"/>
                <a:cs typeface="Times New Roman" panose="02020603050405020304" pitchFamily="18" charset="0"/>
              </a:rPr>
              <a:t> Showcase your projects to recruiters and companies </a:t>
            </a:r>
          </a:p>
          <a:p>
            <a:pPr>
              <a:buNone/>
            </a:pPr>
            <a:br>
              <a:rPr lang="en-US" sz="2800" dirty="0"/>
            </a:br>
            <a:endParaRPr lang="en-US" sz="2800" dirty="0"/>
          </a:p>
          <a:p>
            <a:pPr>
              <a:buFont typeface="Arial" panose="020B0604020202020204" pitchFamily="34" charset="0"/>
              <a:buChar char="•"/>
            </a:pPr>
            <a:endParaRPr lang="en-US" sz="2800" dirty="0"/>
          </a:p>
          <a:p>
            <a:pPr>
              <a:buFont typeface="Arial" panose="020B0604020202020204" pitchFamily="34" charset="0"/>
              <a:buChar char="•"/>
            </a:pPr>
            <a:endParaRPr lang="en-US" sz="2800" dirty="0"/>
          </a:p>
          <a:p>
            <a:pPr>
              <a:buFont typeface="Arial" panose="020B0604020202020204" pitchFamily="34" charset="0"/>
              <a:buChar char="•"/>
            </a:pPr>
            <a:endParaRPr lang="en-US" sz="2800" dirty="0"/>
          </a:p>
        </p:txBody>
      </p:sp>
    </p:spTree>
    <p:extLst>
      <p:ext uri="{BB962C8B-B14F-4D97-AF65-F5344CB8AC3E}">
        <p14:creationId xmlns:p14="http://schemas.microsoft.com/office/powerpoint/2010/main" val="290052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28E91D-C5A5-F3B1-B33A-4559D629869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8D0762B-615B-5338-00A4-5F56BCEEFE42}"/>
              </a:ext>
            </a:extLst>
          </p:cNvPr>
          <p:cNvSpPr txBox="1"/>
          <p:nvPr/>
        </p:nvSpPr>
        <p:spPr>
          <a:xfrm>
            <a:off x="1984248" y="1993392"/>
            <a:ext cx="8430768" cy="2138534"/>
          </a:xfrm>
          <a:prstGeom prst="rect">
            <a:avLst/>
          </a:prstGeom>
          <a:noFill/>
        </p:spPr>
        <p:txBody>
          <a:bodyPr wrap="square">
            <a:spAutoFit/>
          </a:bodyPr>
          <a:lstStyle/>
          <a:p>
            <a:pPr algn="ctr">
              <a:lnSpc>
                <a:spcPct val="150000"/>
              </a:lnSpc>
              <a:buNone/>
            </a:pPr>
            <a:r>
              <a:rPr lang="en-US" sz="3600" b="1" dirty="0">
                <a:latin typeface="Times New Roman" panose="02020603050405020304" pitchFamily="18" charset="0"/>
                <a:cs typeface="Times New Roman" panose="02020603050405020304" pitchFamily="18" charset="0"/>
              </a:rPr>
              <a:t>Before Learning GitHub</a:t>
            </a:r>
          </a:p>
          <a:p>
            <a:pPr lvl="1">
              <a:lnSpc>
                <a:spcPct val="150000"/>
              </a:lnSpc>
            </a:pPr>
            <a:r>
              <a:rPr lang="en-US" sz="2800" b="1" dirty="0">
                <a:latin typeface="Times New Roman" panose="02020603050405020304" pitchFamily="18" charset="0"/>
                <a:cs typeface="Times New Roman" panose="02020603050405020304" pitchFamily="18" charset="0"/>
              </a:rPr>
              <a:t>We need to understand the difference between </a:t>
            </a:r>
          </a:p>
          <a:p>
            <a:pPr algn="ctr">
              <a:lnSpc>
                <a:spcPct val="150000"/>
              </a:lnSpc>
              <a:buNone/>
            </a:pPr>
            <a:r>
              <a:rPr lang="en-US" sz="2800" b="1" dirty="0">
                <a:latin typeface="Times New Roman" panose="02020603050405020304" pitchFamily="18" charset="0"/>
                <a:cs typeface="Times New Roman" panose="02020603050405020304" pitchFamily="18" charset="0"/>
              </a:rPr>
              <a:t>Git and GitHub</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27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DAF13F-D670-C922-D2F4-43211B7C654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AD862D2-1AB2-F9C7-1264-33409772D4BE}"/>
              </a:ext>
            </a:extLst>
          </p:cNvPr>
          <p:cNvSpPr txBox="1"/>
          <p:nvPr/>
        </p:nvSpPr>
        <p:spPr>
          <a:xfrm>
            <a:off x="969264" y="365760"/>
            <a:ext cx="10003536" cy="7017306"/>
          </a:xfrm>
          <a:prstGeom prst="rect">
            <a:avLst/>
          </a:prstGeom>
          <a:noFill/>
        </p:spPr>
        <p:txBody>
          <a:bodyPr wrap="square">
            <a:spAutoFit/>
          </a:bodyPr>
          <a:lstStyle/>
          <a:p>
            <a:pPr algn="ctr"/>
            <a:r>
              <a:rPr lang="en-IN" sz="3600" b="1" dirty="0">
                <a:solidFill>
                  <a:srgbClr val="C00000"/>
                </a:solidFill>
                <a:latin typeface="Times New Roman" panose="02020603050405020304" pitchFamily="18" charset="0"/>
                <a:cs typeface="Times New Roman" panose="02020603050405020304" pitchFamily="18" charset="0"/>
              </a:rPr>
              <a:t>What is Git?</a:t>
            </a:r>
          </a:p>
          <a:p>
            <a:pPr algn="ctr"/>
            <a:endParaRPr lang="en-IN" sz="3600" b="1"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800" dirty="0">
                <a:latin typeface="Times New Roman" panose="02020603050405020304" pitchFamily="18" charset="0"/>
                <a:cs typeface="Times New Roman" panose="02020603050405020304" pitchFamily="18" charset="0"/>
              </a:rPr>
              <a:t>Git is a tool used to track changes in files, especially in coding projects. It keeps a record of every change so you can see what was modified and when. Git allows you to go back to previous versions if something goes wrong. It also supports collaboration by allowing multiple people to work on the same project without overwriting each other’s work.</a:t>
            </a:r>
          </a:p>
          <a:p>
            <a:pPr marL="1371600" lvl="2"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Developed by Linus Torvalds</a:t>
            </a:r>
          </a:p>
          <a:p>
            <a:pPr marL="1371600" lvl="2"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First released in 2005</a:t>
            </a:r>
            <a:endParaRPr lang="en-US" sz="2800" dirty="0">
              <a:latin typeface="Times New Roman" panose="02020603050405020304" pitchFamily="18" charset="0"/>
              <a:cs typeface="Times New Roman" panose="02020603050405020304" pitchFamily="18" charset="0"/>
            </a:endParaRPr>
          </a:p>
          <a:p>
            <a:endParaRPr lang="en-US" sz="2400" b="1" dirty="0">
              <a:solidFill>
                <a:srgbClr val="C00000"/>
              </a:solidFill>
              <a:latin typeface="Times New Roman" panose="02020603050405020304" pitchFamily="18" charset="0"/>
              <a:cs typeface="Times New Roman" panose="02020603050405020304" pitchFamily="18" charset="0"/>
            </a:endParaRPr>
          </a:p>
          <a:p>
            <a:endParaRPr lang="en-IN"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7084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D803DE-CAFF-EACA-BA08-E14E4945DB86}"/>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C69C6D4-CEA7-BE48-5694-D581A2B8656B}"/>
              </a:ext>
            </a:extLst>
          </p:cNvPr>
          <p:cNvSpPr txBox="1"/>
          <p:nvPr/>
        </p:nvSpPr>
        <p:spPr>
          <a:xfrm>
            <a:off x="1170432" y="265176"/>
            <a:ext cx="9994392" cy="6478184"/>
          </a:xfrm>
          <a:prstGeom prst="rect">
            <a:avLst/>
          </a:prstGeom>
          <a:noFill/>
        </p:spPr>
        <p:txBody>
          <a:bodyPr wrap="square">
            <a:spAutoFit/>
          </a:bodyPr>
          <a:lstStyle/>
          <a:p>
            <a:pPr>
              <a:lnSpc>
                <a:spcPct val="150000"/>
              </a:lnSpc>
              <a:buNone/>
            </a:pPr>
            <a:r>
              <a:rPr lang="en-US" sz="2800" b="1" dirty="0">
                <a:latin typeface="Times New Roman" panose="02020603050405020304" pitchFamily="18" charset="0"/>
                <a:cs typeface="Times New Roman" panose="02020603050405020304" pitchFamily="18" charset="0"/>
              </a:rPr>
              <a:t>Example:</a:t>
            </a:r>
          </a:p>
          <a:p>
            <a:pPr>
              <a:lnSpc>
                <a:spcPct val="150000"/>
              </a:lnSpc>
              <a:buNone/>
            </a:pPr>
            <a:r>
              <a:rPr lang="en-US" sz="2800" dirty="0">
                <a:latin typeface="Times New Roman" panose="02020603050405020304" pitchFamily="18" charset="0"/>
                <a:cs typeface="Times New Roman" panose="02020603050405020304" pitchFamily="18" charset="0"/>
              </a:rPr>
              <a:t>Imagine you are writing notes in Google Docs with your friends:</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make changes → edits are saved automatically </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can see previous versions → version history </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Many people can edit at the same time → teamwork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Connect to Git:</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Git saves every change like Google Docs history </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can go back to old versions anytime </a:t>
            </a:r>
          </a:p>
          <a:p>
            <a:pPr>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Multiple people can work together without losing data</a:t>
            </a:r>
          </a:p>
        </p:txBody>
      </p:sp>
    </p:spTree>
    <p:extLst>
      <p:ext uri="{BB962C8B-B14F-4D97-AF65-F5344CB8AC3E}">
        <p14:creationId xmlns:p14="http://schemas.microsoft.com/office/powerpoint/2010/main" val="723710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BFF320-A90E-916A-BCF9-54D0180D5C7B}"/>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7AA540B7-03A3-B624-E778-59851FD605E5}"/>
              </a:ext>
            </a:extLst>
          </p:cNvPr>
          <p:cNvSpPr txBox="1"/>
          <p:nvPr/>
        </p:nvSpPr>
        <p:spPr>
          <a:xfrm>
            <a:off x="612648" y="0"/>
            <a:ext cx="11579352" cy="6212278"/>
          </a:xfrm>
          <a:prstGeom prst="rect">
            <a:avLst/>
          </a:prstGeom>
          <a:noFill/>
        </p:spPr>
        <p:txBody>
          <a:bodyPr wrap="square">
            <a:spAutoFit/>
          </a:bodyPr>
          <a:lstStyle/>
          <a:p>
            <a:pPr algn="ctr">
              <a:lnSpc>
                <a:spcPct val="150000"/>
              </a:lnSpc>
              <a:buNone/>
            </a:pPr>
            <a:r>
              <a:rPr lang="en-US" sz="2800" b="1" u="sng" dirty="0">
                <a:solidFill>
                  <a:srgbClr val="C00000"/>
                </a:solidFill>
                <a:latin typeface="Times New Roman" panose="02020603050405020304" pitchFamily="18" charset="0"/>
                <a:cs typeface="Times New Roman" panose="02020603050405020304" pitchFamily="18" charset="0"/>
              </a:rPr>
              <a:t>KEY FEATURES OF GIT</a:t>
            </a:r>
          </a:p>
          <a:p>
            <a:pPr>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Version Tracking: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Records every change made to your files so you can review or restore any previous version. </a:t>
            </a:r>
          </a:p>
          <a:p>
            <a:pPr>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Distributed System:</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Each user has a complete copy of the project, allowing work even without an internet connection. </a:t>
            </a:r>
          </a:p>
          <a:p>
            <a:pPr>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Branching &amp; Merging:</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You can work on new ideas separately (branch) and later combine them into the main project safely </a:t>
            </a:r>
          </a:p>
          <a:p>
            <a:pPr>
              <a:lnSpc>
                <a:spcPct val="150000"/>
              </a:lnSpc>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Collaboration:</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Multiple developers can work on the same project without overwriting each other’s work. </a:t>
            </a:r>
          </a:p>
        </p:txBody>
      </p:sp>
    </p:spTree>
    <p:extLst>
      <p:ext uri="{BB962C8B-B14F-4D97-AF65-F5344CB8AC3E}">
        <p14:creationId xmlns:p14="http://schemas.microsoft.com/office/powerpoint/2010/main" val="3124531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FBDD79-0F97-AB0D-57ED-DA905ADB7071}"/>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1F63D3E0-553A-DF57-74AA-F58CB77EF81B}"/>
              </a:ext>
            </a:extLst>
          </p:cNvPr>
          <p:cNvSpPr txBox="1"/>
          <p:nvPr/>
        </p:nvSpPr>
        <p:spPr>
          <a:xfrm>
            <a:off x="201168" y="0"/>
            <a:ext cx="11859768" cy="7524624"/>
          </a:xfrm>
          <a:prstGeom prst="rect">
            <a:avLst/>
          </a:prstGeom>
          <a:noFill/>
        </p:spPr>
        <p:txBody>
          <a:bodyPr wrap="square">
            <a:spAutoFit/>
          </a:bodyPr>
          <a:lstStyle/>
          <a:p>
            <a:pPr algn="ctr"/>
            <a:r>
              <a:rPr lang="en-IN" sz="3200" b="1" dirty="0">
                <a:solidFill>
                  <a:srgbClr val="C00000"/>
                </a:solidFill>
                <a:latin typeface="Times New Roman" panose="02020603050405020304" pitchFamily="18" charset="0"/>
                <a:cs typeface="Times New Roman" panose="02020603050405020304" pitchFamily="18" charset="0"/>
              </a:rPr>
              <a:t>What is GITHUB?</a:t>
            </a:r>
          </a:p>
          <a:p>
            <a:pPr algn="ctr"/>
            <a:endParaRPr lang="en-IN" b="1" dirty="0">
              <a:solidFill>
                <a:srgbClr val="C00000"/>
              </a:solidFill>
              <a:latin typeface="Times New Roman" panose="02020603050405020304" pitchFamily="18" charset="0"/>
              <a:cs typeface="Times New Roman" panose="02020603050405020304" pitchFamily="18" charset="0"/>
            </a:endParaRPr>
          </a:p>
          <a:p>
            <a:pPr algn="ctr"/>
            <a:endParaRPr lang="en-IN" sz="1800" b="1"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800" dirty="0">
                <a:latin typeface="Times New Roman" panose="02020603050405020304" pitchFamily="18" charset="0"/>
                <a:cs typeface="Times New Roman" panose="02020603050405020304" pitchFamily="18" charset="0"/>
              </a:rPr>
              <a:t>GitHub is a cloud-based platform used to store, manage, and share code online. It works with Git to help developers collaborate on projects, track changes, and work together from anywhere. GitHub also allows you to showcase your projects and build your portfolio.</a:t>
            </a:r>
          </a:p>
          <a:p>
            <a:pPr>
              <a:lnSpc>
                <a:spcPct val="150000"/>
              </a:lnSpc>
            </a:pPr>
            <a:endParaRPr lang="en-US" sz="2800" dirty="0">
              <a:latin typeface="Times New Roman" panose="02020603050405020304" pitchFamily="18" charset="0"/>
              <a:cs typeface="Times New Roman" panose="02020603050405020304" pitchFamily="18" charset="0"/>
            </a:endParaRP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Founded by Tom Preston-Werner, Chris Wanstrath, PJ Hyett, and Scott Chacon</a:t>
            </a:r>
          </a:p>
          <a:p>
            <a:pPr marL="914400" lvl="1"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Launched in 2008</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Acquired by Microsoft in 2018</a:t>
            </a:r>
          </a:p>
          <a:p>
            <a:pPr>
              <a:lnSpc>
                <a:spcPct val="150000"/>
              </a:lnSpc>
            </a:pPr>
            <a:endParaRPr lang="en-IN" sz="28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679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52A050-0836-7BE3-21EE-61F379DD5FA9}"/>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4A0A3A7-C2A3-FA67-6401-AA746E45AF83}"/>
              </a:ext>
            </a:extLst>
          </p:cNvPr>
          <p:cNvSpPr txBox="1"/>
          <p:nvPr/>
        </p:nvSpPr>
        <p:spPr>
          <a:xfrm>
            <a:off x="521208" y="0"/>
            <a:ext cx="12280392" cy="6682599"/>
          </a:xfrm>
          <a:prstGeom prst="rect">
            <a:avLst/>
          </a:prstGeom>
          <a:noFill/>
        </p:spPr>
        <p:txBody>
          <a:bodyPr wrap="square">
            <a:spAutoFit/>
          </a:bodyPr>
          <a:lstStyle/>
          <a:p>
            <a:pPr algn="ctr">
              <a:lnSpc>
                <a:spcPct val="150000"/>
              </a:lnSpc>
              <a:buNone/>
            </a:pPr>
            <a:r>
              <a:rPr lang="en-US" sz="2800" b="1" u="sng" dirty="0">
                <a:solidFill>
                  <a:srgbClr val="C00000"/>
                </a:solidFill>
              </a:rPr>
              <a:t>Why GitHub is Used</a:t>
            </a:r>
          </a:p>
          <a:p>
            <a:pPr>
              <a:lnSpc>
                <a:spcPct val="150000"/>
              </a:lnSpc>
              <a:buFont typeface="Arial" panose="020B0604020202020204" pitchFamily="34" charset="0"/>
              <a:buChar char="•"/>
            </a:pPr>
            <a:r>
              <a:rPr lang="en-US" sz="2600" b="1" dirty="0"/>
              <a:t>Store Code Online:</a:t>
            </a:r>
            <a:br>
              <a:rPr lang="en-US" sz="2600" dirty="0"/>
            </a:br>
            <a:r>
              <a:rPr lang="en-US" sz="2600" dirty="0"/>
              <a:t>	Keeps your projects safe and accessible from anywhere </a:t>
            </a:r>
          </a:p>
          <a:p>
            <a:pPr>
              <a:lnSpc>
                <a:spcPct val="150000"/>
              </a:lnSpc>
              <a:buFont typeface="Arial" panose="020B0604020202020204" pitchFamily="34" charset="0"/>
              <a:buChar char="•"/>
            </a:pPr>
            <a:r>
              <a:rPr lang="en-US" sz="2600" b="1" dirty="0"/>
              <a:t>Collaboration:</a:t>
            </a:r>
            <a:br>
              <a:rPr lang="en-US" sz="2600" dirty="0"/>
            </a:br>
            <a:r>
              <a:rPr lang="en-US" sz="2600" dirty="0"/>
              <a:t>	Multiple people can work on the same project easily </a:t>
            </a:r>
          </a:p>
          <a:p>
            <a:pPr>
              <a:lnSpc>
                <a:spcPct val="150000"/>
              </a:lnSpc>
              <a:buFont typeface="Arial" panose="020B0604020202020204" pitchFamily="34" charset="0"/>
              <a:buChar char="•"/>
            </a:pPr>
            <a:r>
              <a:rPr lang="en-US" sz="2600" b="1" dirty="0"/>
              <a:t>Track Changes:</a:t>
            </a:r>
            <a:br>
              <a:rPr lang="en-US" sz="2600" dirty="0"/>
            </a:br>
            <a:r>
              <a:rPr lang="en-US" sz="2600" dirty="0"/>
              <a:t>	See what changes were made and when </a:t>
            </a:r>
          </a:p>
          <a:p>
            <a:pPr>
              <a:lnSpc>
                <a:spcPct val="150000"/>
              </a:lnSpc>
              <a:buFont typeface="Arial" panose="020B0604020202020204" pitchFamily="34" charset="0"/>
              <a:buChar char="•"/>
            </a:pPr>
            <a:r>
              <a:rPr lang="en-US" sz="2600" b="1" dirty="0"/>
              <a:t>Backup &amp; Security:</a:t>
            </a:r>
            <a:br>
              <a:rPr lang="en-US" sz="2600" dirty="0"/>
            </a:br>
            <a:r>
              <a:rPr lang="en-US" sz="2600" dirty="0"/>
              <a:t>	Your code is saved online, so it won’t be lost </a:t>
            </a:r>
          </a:p>
          <a:p>
            <a:pPr>
              <a:lnSpc>
                <a:spcPct val="150000"/>
              </a:lnSpc>
              <a:buFont typeface="Arial" panose="020B0604020202020204" pitchFamily="34" charset="0"/>
              <a:buChar char="•"/>
            </a:pPr>
            <a:r>
              <a:rPr lang="en-US" sz="2600" b="1" dirty="0"/>
              <a:t>Portfolio:</a:t>
            </a:r>
            <a:br>
              <a:rPr lang="en-US" sz="2600" dirty="0"/>
            </a:br>
            <a:r>
              <a:rPr lang="en-US" sz="2600" dirty="0"/>
              <a:t>	Show your projects to recruiters and companies</a:t>
            </a:r>
          </a:p>
        </p:txBody>
      </p:sp>
    </p:spTree>
    <p:extLst>
      <p:ext uri="{BB962C8B-B14F-4D97-AF65-F5344CB8AC3E}">
        <p14:creationId xmlns:p14="http://schemas.microsoft.com/office/powerpoint/2010/main" val="230341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9A1B17-084B-F27F-6D69-1AA75C0B4005}"/>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EE1F034-3BE9-CA4D-19F8-F66A5382FDDC}"/>
              </a:ext>
            </a:extLst>
          </p:cNvPr>
          <p:cNvSpPr txBox="1"/>
          <p:nvPr/>
        </p:nvSpPr>
        <p:spPr>
          <a:xfrm>
            <a:off x="576072" y="-198408"/>
            <a:ext cx="11814048" cy="6779356"/>
          </a:xfrm>
          <a:prstGeom prst="rect">
            <a:avLst/>
          </a:prstGeom>
          <a:noFill/>
        </p:spPr>
        <p:txBody>
          <a:bodyPr wrap="square">
            <a:spAutoFit/>
          </a:bodyPr>
          <a:lstStyle/>
          <a:p>
            <a:pPr algn="ctr">
              <a:lnSpc>
                <a:spcPct val="150000"/>
              </a:lnSpc>
              <a:buNone/>
            </a:pPr>
            <a:endParaRPr lang="en-US" sz="2400" b="1" dirty="0">
              <a:solidFill>
                <a:srgbClr val="C00000"/>
              </a:solidFill>
            </a:endParaRPr>
          </a:p>
          <a:p>
            <a:pPr algn="ctr">
              <a:lnSpc>
                <a:spcPct val="150000"/>
              </a:lnSpc>
              <a:buNone/>
            </a:pPr>
            <a:r>
              <a:rPr lang="en-US" sz="2800" b="1" u="sng" dirty="0">
                <a:solidFill>
                  <a:srgbClr val="C00000"/>
                </a:solidFill>
              </a:rPr>
              <a:t>Key Features of GitHub</a:t>
            </a:r>
          </a:p>
          <a:p>
            <a:pPr>
              <a:lnSpc>
                <a:spcPct val="150000"/>
              </a:lnSpc>
              <a:buFont typeface="Arial" panose="020B0604020202020204" pitchFamily="34" charset="0"/>
              <a:buChar char="•"/>
            </a:pPr>
            <a:r>
              <a:rPr lang="en-US" sz="2400" b="1" dirty="0"/>
              <a:t>Repositories:</a:t>
            </a:r>
            <a:br>
              <a:rPr lang="en-US" sz="2400" dirty="0"/>
            </a:br>
            <a:r>
              <a:rPr lang="en-US" sz="2400" dirty="0"/>
              <a:t>	A folder that contains your project files and code. </a:t>
            </a:r>
          </a:p>
          <a:p>
            <a:pPr>
              <a:lnSpc>
                <a:spcPct val="150000"/>
              </a:lnSpc>
              <a:buFont typeface="Arial" panose="020B0604020202020204" pitchFamily="34" charset="0"/>
              <a:buChar char="•"/>
            </a:pPr>
            <a:r>
              <a:rPr lang="en-US" sz="2400" b="1" dirty="0"/>
              <a:t>Commit:</a:t>
            </a:r>
            <a:br>
              <a:rPr lang="en-US" sz="2400" dirty="0"/>
            </a:br>
            <a:r>
              <a:rPr lang="en-US" sz="2400" dirty="0"/>
              <a:t>	A save point of your work (like saving a file).</a:t>
            </a:r>
          </a:p>
          <a:p>
            <a:pPr>
              <a:lnSpc>
                <a:spcPct val="150000"/>
              </a:lnSpc>
              <a:buFont typeface="Arial" panose="020B0604020202020204" pitchFamily="34" charset="0"/>
              <a:buChar char="•"/>
            </a:pPr>
            <a:r>
              <a:rPr lang="en-US" sz="2400" b="1" dirty="0"/>
              <a:t>Branch:</a:t>
            </a:r>
            <a:br>
              <a:rPr lang="en-US" sz="2400" dirty="0"/>
            </a:br>
            <a:r>
              <a:rPr lang="en-US" sz="2400" dirty="0"/>
              <a:t>	A separate copy to work on new changes without affecting the main project.</a:t>
            </a:r>
          </a:p>
          <a:p>
            <a:pPr>
              <a:lnSpc>
                <a:spcPct val="150000"/>
              </a:lnSpc>
              <a:buFont typeface="Arial" panose="020B0604020202020204" pitchFamily="34" charset="0"/>
              <a:buChar char="•"/>
            </a:pPr>
            <a:r>
              <a:rPr lang="en-US" sz="2400" b="1" dirty="0"/>
              <a:t>Pull Request:</a:t>
            </a:r>
            <a:br>
              <a:rPr lang="en-US" sz="2400" dirty="0"/>
            </a:br>
            <a:r>
              <a:rPr lang="en-US" sz="2400" dirty="0"/>
              <a:t>	A request to add your changes to the main project. </a:t>
            </a:r>
          </a:p>
          <a:p>
            <a:pPr>
              <a:lnSpc>
                <a:spcPct val="150000"/>
              </a:lnSpc>
              <a:buFont typeface="Arial" panose="020B0604020202020204" pitchFamily="34" charset="0"/>
              <a:buChar char="•"/>
            </a:pPr>
            <a:r>
              <a:rPr lang="en-US" sz="2400" b="1" dirty="0"/>
              <a:t>GitHub Pages:</a:t>
            </a:r>
            <a:br>
              <a:rPr lang="en-US" sz="2400" dirty="0"/>
            </a:br>
            <a:r>
              <a:rPr lang="en-US" sz="2400" dirty="0"/>
              <a:t>	Used to create and host a website from your project.</a:t>
            </a:r>
          </a:p>
        </p:txBody>
      </p:sp>
    </p:spTree>
    <p:extLst>
      <p:ext uri="{BB962C8B-B14F-4D97-AF65-F5344CB8AC3E}">
        <p14:creationId xmlns:p14="http://schemas.microsoft.com/office/powerpoint/2010/main" val="27716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CE3A72-EC84-EF6D-002D-370DF73DA9CD}"/>
              </a:ext>
            </a:extLst>
          </p:cNvPr>
          <p:cNvPicPr>
            <a:picLocks noChangeAspect="1"/>
          </p:cNvPicPr>
          <p:nvPr/>
        </p:nvPicPr>
        <p:blipFill>
          <a:blip r:embed="rId2"/>
          <a:stretch>
            <a:fillRect/>
          </a:stretch>
        </p:blipFill>
        <p:spPr>
          <a:xfrm>
            <a:off x="0" y="0"/>
            <a:ext cx="12192000" cy="6858000"/>
          </a:xfrm>
          <a:prstGeom prst="rect">
            <a:avLst/>
          </a:prstGeom>
        </p:spPr>
      </p:pic>
      <p:graphicFrame>
        <p:nvGraphicFramePr>
          <p:cNvPr id="4" name="Table 3">
            <a:extLst>
              <a:ext uri="{FF2B5EF4-FFF2-40B4-BE49-F238E27FC236}">
                <a16:creationId xmlns:a16="http://schemas.microsoft.com/office/drawing/2014/main" id="{9A7BEE5A-B565-298F-E206-13BAB8D27937}"/>
              </a:ext>
            </a:extLst>
          </p:cNvPr>
          <p:cNvGraphicFramePr>
            <a:graphicFrameLocks noGrp="1"/>
          </p:cNvGraphicFramePr>
          <p:nvPr>
            <p:extLst>
              <p:ext uri="{D42A27DB-BD31-4B8C-83A1-F6EECF244321}">
                <p14:modId xmlns:p14="http://schemas.microsoft.com/office/powerpoint/2010/main" val="362277637"/>
              </p:ext>
            </p:extLst>
          </p:nvPr>
        </p:nvGraphicFramePr>
        <p:xfrm>
          <a:off x="822960" y="1097280"/>
          <a:ext cx="11128247" cy="5065774"/>
        </p:xfrm>
        <a:graphic>
          <a:graphicData uri="http://schemas.openxmlformats.org/drawingml/2006/table">
            <a:tbl>
              <a:tblPr>
                <a:tableStyleId>{2D5ABB26-0587-4C30-8999-92F81FD0307C}</a:tableStyleId>
              </a:tblPr>
              <a:tblGrid>
                <a:gridCol w="2569464">
                  <a:extLst>
                    <a:ext uri="{9D8B030D-6E8A-4147-A177-3AD203B41FA5}">
                      <a16:colId xmlns:a16="http://schemas.microsoft.com/office/drawing/2014/main" val="2422999202"/>
                    </a:ext>
                  </a:extLst>
                </a:gridCol>
                <a:gridCol w="4184030">
                  <a:extLst>
                    <a:ext uri="{9D8B030D-6E8A-4147-A177-3AD203B41FA5}">
                      <a16:colId xmlns:a16="http://schemas.microsoft.com/office/drawing/2014/main" val="985461463"/>
                    </a:ext>
                  </a:extLst>
                </a:gridCol>
                <a:gridCol w="4374753">
                  <a:extLst>
                    <a:ext uri="{9D8B030D-6E8A-4147-A177-3AD203B41FA5}">
                      <a16:colId xmlns:a16="http://schemas.microsoft.com/office/drawing/2014/main" val="20466193"/>
                    </a:ext>
                  </a:extLst>
                </a:gridCol>
              </a:tblGrid>
              <a:tr h="723682">
                <a:tc>
                  <a:txBody>
                    <a:bodyPr/>
                    <a:lstStyle/>
                    <a:p>
                      <a:pPr algn="ctr">
                        <a:buNone/>
                      </a:pPr>
                      <a:r>
                        <a:rPr lang="en-IN" b="1" dirty="0">
                          <a:latin typeface="Times New Roman" panose="02020603050405020304" pitchFamily="18" charset="0"/>
                          <a:cs typeface="Times New Roman" panose="02020603050405020304" pitchFamily="18" charset="0"/>
                        </a:rPr>
                        <a:t>Feature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b="1" dirty="0">
                          <a:latin typeface="Times New Roman" panose="02020603050405020304" pitchFamily="18" charset="0"/>
                          <a:cs typeface="Times New Roman" panose="02020603050405020304" pitchFamily="18" charset="0"/>
                        </a:rPr>
                        <a:t>Git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b="1" dirty="0">
                          <a:latin typeface="Times New Roman" panose="02020603050405020304" pitchFamily="18" charset="0"/>
                          <a:cs typeface="Times New Roman" panose="02020603050405020304" pitchFamily="18" charset="0"/>
                        </a:rPr>
                        <a:t>GitHub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4199350"/>
                  </a:ext>
                </a:extLst>
              </a:tr>
              <a:tr h="723682">
                <a:tc>
                  <a:txBody>
                    <a:bodyPr/>
                    <a:lstStyle/>
                    <a:p>
                      <a:pPr algn="ctr">
                        <a:buNone/>
                      </a:pPr>
                      <a:r>
                        <a:rPr lang="en-IN" b="1" dirty="0">
                          <a:latin typeface="Times New Roman" panose="02020603050405020304" pitchFamily="18" charset="0"/>
                          <a:cs typeface="Times New Roman" panose="02020603050405020304" pitchFamily="18" charset="0"/>
                        </a:rPr>
                        <a:t>What it 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Tool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Platform (Website)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10975813"/>
                  </a:ext>
                </a:extLst>
              </a:tr>
              <a:tr h="723682">
                <a:tc>
                  <a:txBody>
                    <a:bodyPr/>
                    <a:lstStyle/>
                    <a:p>
                      <a:pPr algn="ctr">
                        <a:buNone/>
                      </a:pPr>
                      <a:r>
                        <a:rPr lang="en-IN" b="1" dirty="0">
                          <a:latin typeface="Times New Roman" panose="02020603050405020304" pitchFamily="18" charset="0"/>
                          <a:cs typeface="Times New Roman" panose="02020603050405020304" pitchFamily="18" charset="0"/>
                        </a:rPr>
                        <a:t>Meaning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Tracks changes in code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US" dirty="0">
                          <a:latin typeface="Times New Roman" panose="02020603050405020304" pitchFamily="18" charset="0"/>
                          <a:cs typeface="Times New Roman" panose="02020603050405020304" pitchFamily="18" charset="0"/>
                        </a:rPr>
                        <a:t>Stores and shares code online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7937019"/>
                  </a:ext>
                </a:extLst>
              </a:tr>
              <a:tr h="723682">
                <a:tc>
                  <a:txBody>
                    <a:bodyPr/>
                    <a:lstStyle/>
                    <a:p>
                      <a:pPr algn="ctr">
                        <a:buNone/>
                      </a:pPr>
                      <a:r>
                        <a:rPr lang="en-IN" b="1" dirty="0">
                          <a:latin typeface="Times New Roman" panose="02020603050405020304" pitchFamily="18" charset="0"/>
                          <a:cs typeface="Times New Roman" panose="02020603050405020304" pitchFamily="18" charset="0"/>
                        </a:rPr>
                        <a:t>Works 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a:latin typeface="Times New Roman" panose="02020603050405020304" pitchFamily="18" charset="0"/>
                          <a:cs typeface="Times New Roman" panose="02020603050405020304" pitchFamily="18" charset="0"/>
                        </a:rPr>
                        <a:t>Your computer (local)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Internet (cloud)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9225626"/>
                  </a:ext>
                </a:extLst>
              </a:tr>
              <a:tr h="723682">
                <a:tc>
                  <a:txBody>
                    <a:bodyPr/>
                    <a:lstStyle/>
                    <a:p>
                      <a:pPr algn="ctr">
                        <a:buNone/>
                      </a:pPr>
                      <a:r>
                        <a:rPr lang="en-IN" b="1">
                          <a:latin typeface="Times New Roman" panose="02020603050405020304" pitchFamily="18" charset="0"/>
                          <a:cs typeface="Times New Roman" panose="02020603050405020304" pitchFamily="18" charset="0"/>
                        </a:rPr>
                        <a:t>Internet needed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a:latin typeface="Times New Roman" panose="02020603050405020304" pitchFamily="18" charset="0"/>
                          <a:cs typeface="Times New Roman" panose="02020603050405020304" pitchFamily="18" charset="0"/>
                        </a:rPr>
                        <a:t>❌ Not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8229762"/>
                  </a:ext>
                </a:extLst>
              </a:tr>
              <a:tr h="723682">
                <a:tc>
                  <a:txBody>
                    <a:bodyPr/>
                    <a:lstStyle/>
                    <a:p>
                      <a:pPr algn="ctr">
                        <a:buNone/>
                      </a:pPr>
                      <a:r>
                        <a:rPr lang="en-IN" b="1">
                          <a:latin typeface="Times New Roman" panose="02020603050405020304" pitchFamily="18" charset="0"/>
                          <a:cs typeface="Times New Roman" panose="02020603050405020304" pitchFamily="18" charset="0"/>
                        </a:rPr>
                        <a:t>Main 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a:latin typeface="Times New Roman" panose="02020603050405020304" pitchFamily="18" charset="0"/>
                          <a:cs typeface="Times New Roman" panose="02020603050405020304" pitchFamily="18" charset="0"/>
                        </a:rPr>
                        <a:t>Version control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Collaboration &amp; backup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6771946"/>
                  </a:ext>
                </a:extLst>
              </a:tr>
              <a:tr h="723682">
                <a:tc>
                  <a:txBody>
                    <a:bodyPr/>
                    <a:lstStyle/>
                    <a:p>
                      <a:pPr algn="ctr">
                        <a:buNone/>
                      </a:pPr>
                      <a:r>
                        <a:rPr lang="en-IN" b="1" dirty="0">
                          <a:latin typeface="Times New Roman" panose="02020603050405020304" pitchFamily="18" charset="0"/>
                          <a:cs typeface="Times New Roman" panose="02020603050405020304" pitchFamily="18" charset="0"/>
                        </a:rPr>
                        <a:t>Example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Saving versions of files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buNone/>
                      </a:pPr>
                      <a:r>
                        <a:rPr lang="en-IN" dirty="0">
                          <a:latin typeface="Times New Roman" panose="02020603050405020304" pitchFamily="18" charset="0"/>
                          <a:cs typeface="Times New Roman" panose="02020603050405020304" pitchFamily="18" charset="0"/>
                        </a:rPr>
                        <a:t>Sharing project with others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8446357"/>
                  </a:ext>
                </a:extLst>
              </a:tr>
            </a:tbl>
          </a:graphicData>
        </a:graphic>
      </p:graphicFrame>
      <p:sp>
        <p:nvSpPr>
          <p:cNvPr id="6" name="TextBox 5">
            <a:extLst>
              <a:ext uri="{FF2B5EF4-FFF2-40B4-BE49-F238E27FC236}">
                <a16:creationId xmlns:a16="http://schemas.microsoft.com/office/drawing/2014/main" id="{E5A9AF1C-1164-67F6-2706-70063D807B6E}"/>
              </a:ext>
            </a:extLst>
          </p:cNvPr>
          <p:cNvSpPr txBox="1"/>
          <p:nvPr/>
        </p:nvSpPr>
        <p:spPr>
          <a:xfrm>
            <a:off x="4690872" y="265176"/>
            <a:ext cx="5822442" cy="584775"/>
          </a:xfrm>
          <a:prstGeom prst="rect">
            <a:avLst/>
          </a:prstGeom>
          <a:noFill/>
        </p:spPr>
        <p:txBody>
          <a:bodyPr wrap="square">
            <a:spAutoFit/>
          </a:bodyPr>
          <a:lstStyle/>
          <a:p>
            <a:r>
              <a:rPr lang="en-IN" sz="3200" b="1" dirty="0">
                <a:solidFill>
                  <a:srgbClr val="C00000"/>
                </a:solidFill>
                <a:latin typeface="Times New Roman" panose="02020603050405020304" pitchFamily="18" charset="0"/>
                <a:cs typeface="Times New Roman" panose="02020603050405020304" pitchFamily="18" charset="0"/>
              </a:rPr>
              <a:t>Git vs GitHub</a:t>
            </a:r>
          </a:p>
        </p:txBody>
      </p:sp>
    </p:spTree>
    <p:extLst>
      <p:ext uri="{BB962C8B-B14F-4D97-AF65-F5344CB8AC3E}">
        <p14:creationId xmlns:p14="http://schemas.microsoft.com/office/powerpoint/2010/main" val="1793709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EE9098-D99D-D548-88EA-F619DCFC2D8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1B256E4-81E5-949F-CBC1-28830D4EBC15}"/>
              </a:ext>
            </a:extLst>
          </p:cNvPr>
          <p:cNvSpPr txBox="1"/>
          <p:nvPr/>
        </p:nvSpPr>
        <p:spPr>
          <a:xfrm>
            <a:off x="0" y="2496312"/>
            <a:ext cx="12192000" cy="707886"/>
          </a:xfrm>
          <a:prstGeom prst="rect">
            <a:avLst/>
          </a:prstGeom>
          <a:noFill/>
        </p:spPr>
        <p:txBody>
          <a:bodyPr wrap="square">
            <a:spAutoFit/>
          </a:bodyPr>
          <a:lstStyle/>
          <a:p>
            <a:pPr algn="ctr"/>
            <a:r>
              <a:rPr lang="en-US" sz="4000" b="1" dirty="0">
                <a:latin typeface="Calibri" panose="020F0502020204030204" pitchFamily="34" charset="0"/>
                <a:ea typeface="Calibri" panose="020F0502020204030204" pitchFamily="34" charset="0"/>
                <a:cs typeface="Calibri" panose="020F0502020204030204" pitchFamily="34" charset="0"/>
              </a:rPr>
              <a:t>Steps to Push Project to GitHub</a:t>
            </a:r>
            <a:endParaRPr lang="en-IN" sz="4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7680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71BC5F-E39C-953F-CF76-2000A9D214D6}"/>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962F174-CA28-7F71-754F-AC7D3A919E2C}"/>
              </a:ext>
            </a:extLst>
          </p:cNvPr>
          <p:cNvSpPr txBox="1"/>
          <p:nvPr/>
        </p:nvSpPr>
        <p:spPr>
          <a:xfrm>
            <a:off x="0" y="292608"/>
            <a:ext cx="12192000" cy="1077218"/>
          </a:xfrm>
          <a:prstGeom prst="rect">
            <a:avLst/>
          </a:prstGeom>
          <a:noFill/>
        </p:spPr>
        <p:txBody>
          <a:bodyPr wrap="square">
            <a:spAutoFit/>
          </a:bodyPr>
          <a:lstStyle/>
          <a:p>
            <a:pPr algn="ctr"/>
            <a:r>
              <a:rPr lang="en-IN" sz="3200" b="1" dirty="0">
                <a:solidFill>
                  <a:srgbClr val="C00000"/>
                </a:solidFill>
                <a:latin typeface="Times New Roman" panose="02020603050405020304" pitchFamily="18" charset="0"/>
                <a:cs typeface="Times New Roman" panose="02020603050405020304" pitchFamily="18" charset="0"/>
              </a:rPr>
              <a:t>Installation &amp; Setup</a:t>
            </a:r>
          </a:p>
          <a:p>
            <a:pPr algn="ctr"/>
            <a:endParaRPr lang="en-IN" sz="3200" b="1" dirty="0">
              <a:solidFill>
                <a:srgbClr val="C0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0A045A8-5CC7-9402-A55C-4984B7A3F47D}"/>
              </a:ext>
            </a:extLst>
          </p:cNvPr>
          <p:cNvSpPr txBox="1"/>
          <p:nvPr/>
        </p:nvSpPr>
        <p:spPr>
          <a:xfrm>
            <a:off x="1069848" y="722376"/>
            <a:ext cx="10213848" cy="5831853"/>
          </a:xfrm>
          <a:prstGeom prst="rect">
            <a:avLst/>
          </a:prstGeom>
          <a:noFill/>
        </p:spPr>
        <p:txBody>
          <a:bodyPr wrap="square">
            <a:spAutoFit/>
          </a:bodyPr>
          <a:lstStyle/>
          <a:p>
            <a:pPr>
              <a:lnSpc>
                <a:spcPct val="150000"/>
              </a:lnSpc>
            </a:pPr>
            <a:r>
              <a:rPr lang="en-US" sz="2800" b="1" dirty="0">
                <a:solidFill>
                  <a:srgbClr val="C00000"/>
                </a:solidFill>
                <a:highlight>
                  <a:srgbClr val="FFFF00"/>
                </a:highlight>
                <a:latin typeface="Times New Roman" panose="02020603050405020304" pitchFamily="18" charset="0"/>
                <a:cs typeface="Times New Roman" panose="02020603050405020304" pitchFamily="18" charset="0"/>
              </a:rPr>
              <a:t>Step 1: Install Git (Windows)</a:t>
            </a:r>
          </a:p>
          <a:p>
            <a:pPr>
              <a:lnSpc>
                <a:spcPct val="150000"/>
              </a:lnSpc>
            </a:pPr>
            <a:r>
              <a:rPr lang="en-US" sz="2800" dirty="0">
                <a:latin typeface="Times New Roman" panose="02020603050405020304" pitchFamily="18" charset="0"/>
                <a:cs typeface="Times New Roman" panose="02020603050405020304" pitchFamily="18" charset="0"/>
              </a:rPr>
              <a:t>	Go to the official website: </a:t>
            </a:r>
            <a:r>
              <a:rPr lang="en-US" sz="2800" dirty="0">
                <a:latin typeface="Times New Roman" panose="02020603050405020304" pitchFamily="18" charset="0"/>
                <a:cs typeface="Times New Roman" panose="02020603050405020304" pitchFamily="18" charset="0"/>
                <a:hlinkClick r:id="rId3"/>
              </a:rPr>
              <a:t>https://git-scm.com/install/windows</a:t>
            </a:r>
            <a:r>
              <a:rPr lang="en-US" sz="2800" dirty="0">
                <a:latin typeface="Times New Roman" panose="02020603050405020304" pitchFamily="18" charset="0"/>
                <a:cs typeface="Times New Roman" panose="02020603050405020304" pitchFamily="18" charset="0"/>
              </a:rPr>
              <a:t> </a:t>
            </a:r>
          </a:p>
          <a:p>
            <a:pPr>
              <a:lnSpc>
                <a:spcPct val="150000"/>
              </a:lnSpc>
            </a:pPr>
            <a:r>
              <a:rPr lang="en-US" sz="2800" dirty="0">
                <a:latin typeface="Times New Roman" panose="02020603050405020304" pitchFamily="18" charset="0"/>
                <a:cs typeface="Times New Roman" panose="02020603050405020304" pitchFamily="18" charset="0"/>
              </a:rPr>
              <a:t>	Click Download for Windows </a:t>
            </a:r>
          </a:p>
          <a:p>
            <a:pPr>
              <a:lnSpc>
                <a:spcPct val="150000"/>
              </a:lnSpc>
            </a:pPr>
            <a:r>
              <a:rPr lang="en-US" sz="2800" dirty="0">
                <a:latin typeface="Times New Roman" panose="02020603050405020304" pitchFamily="18" charset="0"/>
                <a:cs typeface="Times New Roman" panose="02020603050405020304" pitchFamily="18" charset="0"/>
              </a:rPr>
              <a:t>	Open the downloaded file and start installation </a:t>
            </a:r>
          </a:p>
          <a:p>
            <a:pPr lvl="1">
              <a:lnSpc>
                <a:spcPct val="150000"/>
              </a:lnSpc>
            </a:pPr>
            <a:r>
              <a:rPr lang="en-US" sz="2800" b="1" dirty="0">
                <a:latin typeface="Times New Roman" panose="02020603050405020304" pitchFamily="18" charset="0"/>
                <a:cs typeface="Times New Roman" panose="02020603050405020304" pitchFamily="18" charset="0"/>
              </a:rPr>
              <a:t>Installation Steps (Keep Default)</a:t>
            </a:r>
          </a:p>
          <a:p>
            <a:pPr marL="800100" lvl="1"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Click Next for most options </a:t>
            </a:r>
          </a:p>
          <a:p>
            <a:pPr marL="800100" lvl="1"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Use default settings (recommended for beginners) </a:t>
            </a:r>
          </a:p>
          <a:p>
            <a:pPr marL="800100" lvl="1"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Click Install </a:t>
            </a:r>
          </a:p>
          <a:p>
            <a:pPr marL="800100" lvl="1" indent="-3429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Click Finish after installation </a:t>
            </a:r>
          </a:p>
        </p:txBody>
      </p:sp>
    </p:spTree>
    <p:extLst>
      <p:ext uri="{BB962C8B-B14F-4D97-AF65-F5344CB8AC3E}">
        <p14:creationId xmlns:p14="http://schemas.microsoft.com/office/powerpoint/2010/main" val="663782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66E0D9-0653-C29A-2001-74E2A4E15414}"/>
              </a:ext>
            </a:extLst>
          </p:cNvPr>
          <p:cNvPicPr>
            <a:picLocks noChangeAspect="1"/>
          </p:cNvPicPr>
          <p:nvPr/>
        </p:nvPicPr>
        <p:blipFill>
          <a:blip r:embed="rId2"/>
          <a:stretch>
            <a:fillRect/>
          </a:stretch>
        </p:blipFill>
        <p:spPr>
          <a:xfrm>
            <a:off x="0" y="-82296"/>
            <a:ext cx="12276506" cy="6940296"/>
          </a:xfrm>
          <a:prstGeom prst="rect">
            <a:avLst/>
          </a:prstGeom>
        </p:spPr>
      </p:pic>
      <p:sp>
        <p:nvSpPr>
          <p:cNvPr id="6" name="Rectangle: Rounded Corners 5">
            <a:extLst>
              <a:ext uri="{FF2B5EF4-FFF2-40B4-BE49-F238E27FC236}">
                <a16:creationId xmlns:a16="http://schemas.microsoft.com/office/drawing/2014/main" id="{C2C8D658-AF89-4AAC-C85C-8785F9C565AF}"/>
              </a:ext>
            </a:extLst>
          </p:cNvPr>
          <p:cNvSpPr/>
          <p:nvPr/>
        </p:nvSpPr>
        <p:spPr>
          <a:xfrm>
            <a:off x="3438144" y="4837176"/>
            <a:ext cx="2907792" cy="393192"/>
          </a:xfrm>
          <a:prstGeom prst="roundRect">
            <a:avLst/>
          </a:prstGeom>
          <a:noFill/>
          <a:ln>
            <a:solidFill>
              <a:srgbClr val="FF0000"/>
            </a:solidFill>
          </a:ln>
          <a:effectLst>
            <a:innerShdw blurRad="114300">
              <a:prstClr val="black"/>
            </a:innerShdw>
          </a:effectLst>
        </p:spPr>
        <p:style>
          <a:lnRef idx="0">
            <a:scrgbClr r="0" g="0" b="0"/>
          </a:lnRef>
          <a:fillRef idx="0">
            <a:scrgbClr r="0" g="0" b="0"/>
          </a:fillRef>
          <a:effectRef idx="0">
            <a:scrgbClr r="0" g="0" b="0"/>
          </a:effectRef>
          <a:fontRef idx="minor">
            <a:schemeClr val="dk1"/>
          </a:fontRef>
        </p:style>
        <p:txBody>
          <a:bodyPr rtlCol="0" anchor="ctr"/>
          <a:lstStyle/>
          <a:p>
            <a:pPr algn="ctr"/>
            <a:endParaRPr lang="en-IN"/>
          </a:p>
        </p:txBody>
      </p:sp>
      <p:sp>
        <p:nvSpPr>
          <p:cNvPr id="10" name="Arrow: Left 9">
            <a:extLst>
              <a:ext uri="{FF2B5EF4-FFF2-40B4-BE49-F238E27FC236}">
                <a16:creationId xmlns:a16="http://schemas.microsoft.com/office/drawing/2014/main" id="{25E09F9D-57F2-79F6-751D-6D04E32FAE7D}"/>
              </a:ext>
            </a:extLst>
          </p:cNvPr>
          <p:cNvSpPr/>
          <p:nvPr/>
        </p:nvSpPr>
        <p:spPr>
          <a:xfrm>
            <a:off x="6409944" y="4919472"/>
            <a:ext cx="987552" cy="2286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4215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3E2C3-642D-AC78-2E78-E39A7B7D1B2C}"/>
              </a:ext>
            </a:extLst>
          </p:cNvPr>
          <p:cNvPicPr>
            <a:picLocks noChangeAspect="1"/>
          </p:cNvPicPr>
          <p:nvPr/>
        </p:nvPicPr>
        <p:blipFill>
          <a:blip r:embed="rId2"/>
          <a:stretch>
            <a:fillRect/>
          </a:stretch>
        </p:blipFill>
        <p:spPr>
          <a:xfrm>
            <a:off x="18288" y="9144"/>
            <a:ext cx="12192000" cy="6858000"/>
          </a:xfrm>
          <a:prstGeom prst="rect">
            <a:avLst/>
          </a:prstGeom>
        </p:spPr>
      </p:pic>
      <p:sp>
        <p:nvSpPr>
          <p:cNvPr id="5" name="TextBox 4">
            <a:extLst>
              <a:ext uri="{FF2B5EF4-FFF2-40B4-BE49-F238E27FC236}">
                <a16:creationId xmlns:a16="http://schemas.microsoft.com/office/drawing/2014/main" id="{BFAE45DF-10BB-DCC9-6ADE-DB2D6723C29B}"/>
              </a:ext>
            </a:extLst>
          </p:cNvPr>
          <p:cNvSpPr txBox="1"/>
          <p:nvPr/>
        </p:nvSpPr>
        <p:spPr>
          <a:xfrm>
            <a:off x="2221992" y="1097280"/>
            <a:ext cx="7973568" cy="3246530"/>
          </a:xfrm>
          <a:prstGeom prst="rect">
            <a:avLst/>
          </a:prstGeom>
          <a:noFill/>
        </p:spPr>
        <p:txBody>
          <a:bodyPr wrap="square">
            <a:spAutoFit/>
          </a:bodyPr>
          <a:lstStyle/>
          <a:p>
            <a:pPr>
              <a:lnSpc>
                <a:spcPct val="150000"/>
              </a:lnSpc>
            </a:pPr>
            <a:r>
              <a:rPr lang="en-US" sz="2800" b="1" dirty="0">
                <a:solidFill>
                  <a:srgbClr val="C00000"/>
                </a:solidFill>
                <a:latin typeface="Times New Roman" panose="02020603050405020304" pitchFamily="18" charset="0"/>
                <a:cs typeface="Times New Roman" panose="02020603050405020304" pitchFamily="18" charset="0"/>
              </a:rPr>
              <a:t>Verify Installation</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Open Command Prompt or Git Bash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Type: </a:t>
            </a:r>
          </a:p>
          <a:p>
            <a:pPr>
              <a:lnSpc>
                <a:spcPct val="150000"/>
              </a:lnSpc>
            </a:pP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git --version</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If installed correctly, it will show the Git version</a:t>
            </a:r>
          </a:p>
        </p:txBody>
      </p:sp>
    </p:spTree>
    <p:extLst>
      <p:ext uri="{BB962C8B-B14F-4D97-AF65-F5344CB8AC3E}">
        <p14:creationId xmlns:p14="http://schemas.microsoft.com/office/powerpoint/2010/main" val="979377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B0F16A-CF6A-B645-6B79-B2B0C8027AA9}"/>
              </a:ext>
            </a:extLst>
          </p:cNvPr>
          <p:cNvPicPr>
            <a:picLocks noChangeAspect="1"/>
          </p:cNvPicPr>
          <p:nvPr/>
        </p:nvPicPr>
        <p:blipFill>
          <a:blip r:embed="rId3"/>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449B4FC-583C-CE64-7166-0C048469614A}"/>
              </a:ext>
            </a:extLst>
          </p:cNvPr>
          <p:cNvSpPr txBox="1"/>
          <p:nvPr/>
        </p:nvSpPr>
        <p:spPr>
          <a:xfrm>
            <a:off x="1133856" y="1"/>
            <a:ext cx="11311128" cy="6472606"/>
          </a:xfrm>
          <a:prstGeom prst="rect">
            <a:avLst/>
          </a:prstGeom>
          <a:noFill/>
        </p:spPr>
        <p:txBody>
          <a:bodyPr wrap="square">
            <a:spAutoFit/>
          </a:bodyPr>
          <a:lstStyle/>
          <a:p>
            <a:pPr>
              <a:lnSpc>
                <a:spcPct val="150000"/>
              </a:lnSpc>
              <a:buNone/>
            </a:pPr>
            <a:r>
              <a:rPr lang="en-IN" sz="2800" b="1" dirty="0">
                <a:highlight>
                  <a:srgbClr val="FFFF00"/>
                </a:highlight>
                <a:latin typeface="Times New Roman" panose="02020603050405020304" pitchFamily="18" charset="0"/>
                <a:cs typeface="Times New Roman" panose="02020603050405020304" pitchFamily="18" charset="0"/>
              </a:rPr>
              <a:t>Step 2: Create GitHub Account</a:t>
            </a:r>
          </a:p>
          <a:p>
            <a:pPr>
              <a:lnSpc>
                <a:spcPct val="150000"/>
              </a:lnSpc>
            </a:pPr>
            <a:r>
              <a:rPr lang="en-IN" sz="2800" dirty="0">
                <a:latin typeface="Times New Roman" panose="02020603050405020304" pitchFamily="18" charset="0"/>
                <a:cs typeface="Times New Roman" panose="02020603050405020304" pitchFamily="18" charset="0"/>
              </a:rPr>
              <a:t>	Go to the official website : </a:t>
            </a:r>
            <a:r>
              <a:rPr lang="en-IN" sz="2800" dirty="0">
                <a:latin typeface="Times New Roman" panose="02020603050405020304" pitchFamily="18" charset="0"/>
                <a:cs typeface="Times New Roman" panose="02020603050405020304" pitchFamily="18" charset="0"/>
                <a:hlinkClick r:id="rId4"/>
              </a:rPr>
              <a:t>https://github.com</a:t>
            </a:r>
            <a:r>
              <a:rPr lang="en-IN" sz="2800" dirty="0">
                <a:latin typeface="Times New Roman" panose="02020603050405020304" pitchFamily="18" charset="0"/>
                <a:cs typeface="Times New Roman" panose="02020603050405020304" pitchFamily="18" charset="0"/>
              </a:rPr>
              <a:t> </a:t>
            </a:r>
          </a:p>
          <a:p>
            <a:pPr>
              <a:lnSpc>
                <a:spcPct val="150000"/>
              </a:lnSpc>
              <a:buNone/>
            </a:pPr>
            <a:r>
              <a:rPr lang="en-IN" sz="2800" b="1" dirty="0">
                <a:latin typeface="Times New Roman" panose="02020603050405020304" pitchFamily="18" charset="0"/>
                <a:cs typeface="Times New Roman" panose="02020603050405020304" pitchFamily="18" charset="0"/>
              </a:rPr>
              <a:t>Sign Up Process</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Click Sign up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Enter your Email address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Create a Password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Choose a Username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Click Continue </a:t>
            </a:r>
          </a:p>
          <a:p>
            <a:pPr>
              <a:lnSpc>
                <a:spcPct val="150000"/>
              </a:lnSpc>
              <a:buNone/>
            </a:pPr>
            <a:r>
              <a:rPr lang="en-IN" sz="2800" b="1" dirty="0">
                <a:latin typeface="Times New Roman" panose="02020603050405020304" pitchFamily="18" charset="0"/>
                <a:cs typeface="Times New Roman" panose="02020603050405020304" pitchFamily="18" charset="0"/>
              </a:rPr>
              <a:t>Verification</a:t>
            </a:r>
          </a:p>
          <a:p>
            <a:pPr>
              <a:lnSpc>
                <a:spcPct val="150000"/>
              </a:lnSpc>
            </a:pPr>
            <a:r>
              <a:rPr lang="en-IN" sz="2700" dirty="0">
                <a:latin typeface="Times New Roman" panose="02020603050405020304" pitchFamily="18" charset="0"/>
                <a:cs typeface="Times New Roman" panose="02020603050405020304" pitchFamily="18" charset="0"/>
              </a:rPr>
              <a:t>Verify your email (OTP or code) or Complete simple verification (captcha)</a:t>
            </a:r>
          </a:p>
        </p:txBody>
      </p:sp>
    </p:spTree>
    <p:extLst>
      <p:ext uri="{BB962C8B-B14F-4D97-AF65-F5344CB8AC3E}">
        <p14:creationId xmlns:p14="http://schemas.microsoft.com/office/powerpoint/2010/main" val="2059794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96180E-C69B-EA4A-70A0-C8266F1F1F38}"/>
              </a:ext>
            </a:extLst>
          </p:cNvPr>
          <p:cNvPicPr>
            <a:picLocks noChangeAspect="1"/>
          </p:cNvPicPr>
          <p:nvPr/>
        </p:nvPicPr>
        <p:blipFill>
          <a:blip r:embed="rId2"/>
          <a:stretch>
            <a:fillRect/>
          </a:stretch>
        </p:blipFill>
        <p:spPr>
          <a:xfrm>
            <a:off x="0" y="-142732"/>
            <a:ext cx="12192000" cy="7110460"/>
          </a:xfrm>
          <a:prstGeom prst="rect">
            <a:avLst/>
          </a:prstGeom>
        </p:spPr>
      </p:pic>
      <p:sp>
        <p:nvSpPr>
          <p:cNvPr id="5" name="TextBox 4">
            <a:extLst>
              <a:ext uri="{FF2B5EF4-FFF2-40B4-BE49-F238E27FC236}">
                <a16:creationId xmlns:a16="http://schemas.microsoft.com/office/drawing/2014/main" id="{A37A1605-1422-312A-0527-110B0BB81111}"/>
              </a:ext>
            </a:extLst>
          </p:cNvPr>
          <p:cNvSpPr txBox="1"/>
          <p:nvPr/>
        </p:nvSpPr>
        <p:spPr>
          <a:xfrm>
            <a:off x="1929384" y="-142732"/>
            <a:ext cx="7258050" cy="584775"/>
          </a:xfrm>
          <a:prstGeom prst="rect">
            <a:avLst/>
          </a:prstGeom>
          <a:noFill/>
        </p:spPr>
        <p:txBody>
          <a:bodyPr wrap="square">
            <a:spAutoFit/>
          </a:bodyPr>
          <a:lstStyle/>
          <a:p>
            <a:r>
              <a:rPr lang="en-IN" sz="3200" b="1" dirty="0">
                <a:solidFill>
                  <a:srgbClr val="C00000"/>
                </a:solidFill>
                <a:latin typeface="Times New Roman" panose="02020603050405020304" pitchFamily="18" charset="0"/>
                <a:cs typeface="Times New Roman" panose="02020603050405020304" pitchFamily="18" charset="0"/>
              </a:rPr>
              <a:t>GitHub Dashboard Overview</a:t>
            </a:r>
          </a:p>
        </p:txBody>
      </p:sp>
    </p:spTree>
    <p:extLst>
      <p:ext uri="{BB962C8B-B14F-4D97-AF65-F5344CB8AC3E}">
        <p14:creationId xmlns:p14="http://schemas.microsoft.com/office/powerpoint/2010/main" val="2984852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BF85F1-145A-B608-BC2F-8129FF3BC6B8}"/>
              </a:ext>
            </a:extLst>
          </p:cNvPr>
          <p:cNvPicPr>
            <a:picLocks noChangeAspect="1"/>
          </p:cNvPicPr>
          <p:nvPr/>
        </p:nvPicPr>
        <p:blipFill>
          <a:blip r:embed="rId2"/>
          <a:stretch>
            <a:fillRect/>
          </a:stretch>
        </p:blipFill>
        <p:spPr>
          <a:xfrm>
            <a:off x="0" y="-91440"/>
            <a:ext cx="12192000" cy="6858000"/>
          </a:xfrm>
          <a:prstGeom prst="rect">
            <a:avLst/>
          </a:prstGeom>
        </p:spPr>
      </p:pic>
      <p:sp>
        <p:nvSpPr>
          <p:cNvPr id="5" name="TextBox 4">
            <a:extLst>
              <a:ext uri="{FF2B5EF4-FFF2-40B4-BE49-F238E27FC236}">
                <a16:creationId xmlns:a16="http://schemas.microsoft.com/office/drawing/2014/main" id="{2CF54B81-D580-0292-36AB-9A08FAE723CE}"/>
              </a:ext>
            </a:extLst>
          </p:cNvPr>
          <p:cNvSpPr txBox="1"/>
          <p:nvPr/>
        </p:nvSpPr>
        <p:spPr>
          <a:xfrm>
            <a:off x="283464" y="-201168"/>
            <a:ext cx="11795760" cy="7972013"/>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Step 3: Git Configuration (Meaning &amp; Explanation)</a:t>
            </a:r>
          </a:p>
          <a:p>
            <a:pPr algn="ctr">
              <a:lnSpc>
                <a:spcPct val="150000"/>
              </a:lnSpc>
              <a:buNone/>
            </a:pPr>
            <a:r>
              <a:rPr lang="en-US" sz="2800" dirty="0">
                <a:solidFill>
                  <a:srgbClr val="7030A0"/>
                </a:solidFill>
                <a:latin typeface="Times New Roman" panose="02020603050405020304" pitchFamily="18" charset="0"/>
                <a:cs typeface="Times New Roman" panose="02020603050405020304" pitchFamily="18" charset="0"/>
              </a:rPr>
              <a:t>[ open Git Bash or </a:t>
            </a:r>
            <a:r>
              <a:rPr lang="en-US" sz="2800" dirty="0" err="1">
                <a:solidFill>
                  <a:srgbClr val="7030A0"/>
                </a:solidFill>
                <a:latin typeface="Times New Roman" panose="02020603050405020304" pitchFamily="18" charset="0"/>
                <a:cs typeface="Times New Roman" panose="02020603050405020304" pitchFamily="18" charset="0"/>
              </a:rPr>
              <a:t>VScode</a:t>
            </a:r>
            <a:r>
              <a:rPr lang="en-US" sz="2800" dirty="0">
                <a:solidFill>
                  <a:srgbClr val="7030A0"/>
                </a:solidFill>
                <a:latin typeface="Times New Roman" panose="02020603050405020304" pitchFamily="18" charset="0"/>
                <a:cs typeface="Times New Roman" panose="02020603050405020304" pitchFamily="18" charset="0"/>
              </a:rPr>
              <a:t> Terminal ]</a:t>
            </a:r>
            <a:endParaRPr lang="en-US" sz="2800" dirty="0">
              <a:highlight>
                <a:srgbClr val="FFFF00"/>
              </a:highlight>
              <a:latin typeface="Times New Roman" panose="02020603050405020304" pitchFamily="18" charset="0"/>
              <a:cs typeface="Times New Roman" panose="02020603050405020304" pitchFamily="18" charset="0"/>
            </a:endParaRPr>
          </a:p>
          <a:p>
            <a:pPr>
              <a:lnSpc>
                <a:spcPct val="150000"/>
              </a:lnSpc>
              <a:buNone/>
            </a:pPr>
            <a:r>
              <a:rPr lang="en-US" sz="2800" dirty="0">
                <a:latin typeface="Times New Roman" panose="02020603050405020304" pitchFamily="18" charset="0"/>
                <a:cs typeface="Times New Roman" panose="02020603050405020304" pitchFamily="18" charset="0"/>
              </a:rPr>
              <a:t>	Git configuration is used to set your identity (name and email) so that Git can record who makes changes in a project.</a:t>
            </a:r>
          </a:p>
          <a:p>
            <a:pPr>
              <a:lnSpc>
                <a:spcPct val="150000"/>
              </a:lnSpc>
              <a:buNone/>
            </a:pPr>
            <a:r>
              <a:rPr lang="en-US" sz="2800" b="1" dirty="0">
                <a:latin typeface="Times New Roman" panose="02020603050405020304" pitchFamily="18" charset="0"/>
                <a:cs typeface="Times New Roman" panose="02020603050405020304" pitchFamily="18" charset="0"/>
              </a:rPr>
              <a:t>Commands:</a:t>
            </a:r>
          </a:p>
          <a:p>
            <a:pPr lvl="2">
              <a:lnSpc>
                <a:spcPct val="150000"/>
              </a:lnSpc>
            </a:pPr>
            <a:r>
              <a:rPr lang="en-US" sz="2800" dirty="0">
                <a:solidFill>
                  <a:srgbClr val="FF0000"/>
                </a:solidFill>
                <a:latin typeface="Times New Roman" panose="02020603050405020304" pitchFamily="18" charset="0"/>
                <a:cs typeface="Times New Roman" panose="02020603050405020304" pitchFamily="18" charset="0"/>
              </a:rPr>
              <a:t>git config --global user.name "Your Name"</a:t>
            </a:r>
            <a:br>
              <a:rPr lang="en-US" sz="2800" dirty="0">
                <a:solidFill>
                  <a:srgbClr val="FF0000"/>
                </a:solidFill>
                <a:latin typeface="Times New Roman" panose="02020603050405020304" pitchFamily="18" charset="0"/>
                <a:cs typeface="Times New Roman" panose="02020603050405020304" pitchFamily="18" charset="0"/>
              </a:rPr>
            </a:br>
            <a:r>
              <a:rPr lang="en-US" sz="2800" dirty="0">
                <a:solidFill>
                  <a:srgbClr val="FF0000"/>
                </a:solidFill>
                <a:latin typeface="Times New Roman" panose="02020603050405020304" pitchFamily="18" charset="0"/>
                <a:cs typeface="Times New Roman" panose="02020603050405020304" pitchFamily="18" charset="0"/>
              </a:rPr>
              <a:t>git config --global </a:t>
            </a:r>
            <a:r>
              <a:rPr lang="en-US" sz="2800" dirty="0" err="1">
                <a:solidFill>
                  <a:srgbClr val="FF0000"/>
                </a:solidFill>
                <a:latin typeface="Times New Roman" panose="02020603050405020304" pitchFamily="18" charset="0"/>
                <a:cs typeface="Times New Roman" panose="02020603050405020304" pitchFamily="18" charset="0"/>
              </a:rPr>
              <a:t>user.email</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your@email.com</a:t>
            </a:r>
            <a:endParaRPr lang="en-US" sz="2800" dirty="0">
              <a:latin typeface="Times New Roman" panose="02020603050405020304" pitchFamily="18" charset="0"/>
              <a:cs typeface="Times New Roman" panose="02020603050405020304" pitchFamily="18" charset="0"/>
            </a:endParaRP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These commands tell Git who you are.</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Whenever you commit, Git records your </a:t>
            </a:r>
            <a:r>
              <a:rPr lang="en-US" sz="2800" b="1" dirty="0">
                <a:latin typeface="Times New Roman" panose="02020603050405020304" pitchFamily="18" charset="0"/>
                <a:cs typeface="Times New Roman" panose="02020603050405020304" pitchFamily="18" charset="0"/>
              </a:rPr>
              <a:t>name and email</a:t>
            </a:r>
            <a:r>
              <a:rPr lang="en-US" sz="2800" dirty="0">
                <a:latin typeface="Times New Roman" panose="02020603050405020304" pitchFamily="18" charset="0"/>
                <a:cs typeface="Times New Roman" panose="02020603050405020304" pitchFamily="18" charset="0"/>
              </a:rPr>
              <a:t> with that change.</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need to do this </a:t>
            </a:r>
            <a:r>
              <a:rPr lang="en-US" sz="2800" b="1" dirty="0">
                <a:latin typeface="Times New Roman" panose="02020603050405020304" pitchFamily="18" charset="0"/>
                <a:cs typeface="Times New Roman" panose="02020603050405020304" pitchFamily="18" charset="0"/>
              </a:rPr>
              <a:t>only once</a:t>
            </a:r>
            <a:r>
              <a:rPr lang="en-US" sz="2800" dirty="0">
                <a:latin typeface="Times New Roman" panose="02020603050405020304" pitchFamily="18" charset="0"/>
                <a:cs typeface="Times New Roman" panose="02020603050405020304" pitchFamily="18" charset="0"/>
              </a:rPr>
              <a:t> (first-time setup)</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need to repeat for every project</a:t>
            </a:r>
          </a:p>
          <a:p>
            <a:pPr lvl="2">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1652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98E14D-1BEC-57FD-DC57-C461CBB346A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143F580-3862-098C-EA18-D8A27C8C8914}"/>
              </a:ext>
            </a:extLst>
          </p:cNvPr>
          <p:cNvSpPr txBox="1"/>
          <p:nvPr/>
        </p:nvSpPr>
        <p:spPr>
          <a:xfrm>
            <a:off x="1143000" y="109728"/>
            <a:ext cx="10479024" cy="7863178"/>
          </a:xfrm>
          <a:prstGeom prst="rect">
            <a:avLst/>
          </a:prstGeom>
          <a:noFill/>
        </p:spPr>
        <p:txBody>
          <a:bodyPr wrap="square">
            <a:spAutoFit/>
          </a:bodyPr>
          <a:lstStyle/>
          <a:p>
            <a:pPr algn="ctr">
              <a:lnSpc>
                <a:spcPct val="150000"/>
              </a:lnSpc>
              <a:buNone/>
            </a:pPr>
            <a:r>
              <a:rPr lang="en-US" sz="3200" b="1" dirty="0">
                <a:solidFill>
                  <a:srgbClr val="C00000"/>
                </a:solidFill>
                <a:latin typeface="Times New Roman" panose="02020603050405020304" pitchFamily="18" charset="0"/>
                <a:cs typeface="Times New Roman" panose="02020603050405020304" pitchFamily="18" charset="0"/>
              </a:rPr>
              <a:t>Basic Git Commands</a:t>
            </a:r>
          </a:p>
          <a:p>
            <a:pPr>
              <a:lnSpc>
                <a:spcPct val="150000"/>
              </a:lnSpc>
            </a:pPr>
            <a:r>
              <a:rPr lang="en-US" sz="2800" b="1" dirty="0">
                <a:latin typeface="Times New Roman" panose="02020603050405020304" pitchFamily="18" charset="0"/>
                <a:cs typeface="Times New Roman" panose="02020603050405020304" pitchFamily="18" charset="0"/>
              </a:rPr>
              <a:t>git </a:t>
            </a:r>
            <a:r>
              <a:rPr lang="en-US" sz="2800" b="1" dirty="0" err="1">
                <a:latin typeface="Times New Roman" panose="02020603050405020304" pitchFamily="18" charset="0"/>
                <a:cs typeface="Times New Roman" panose="02020603050405020304" pitchFamily="18" charset="0"/>
              </a:rPr>
              <a:t>init</a:t>
            </a:r>
            <a:r>
              <a:rPr lang="en-US" sz="2800" dirty="0">
                <a:latin typeface="Times New Roman" panose="02020603050405020304" pitchFamily="18" charset="0"/>
                <a:cs typeface="Times New Roman" panose="02020603050405020304" pitchFamily="18" charset="0"/>
              </a:rPr>
              <a:t> </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Initializes a new Git repository (starts tracking your project) by creating a hidden </a:t>
            </a:r>
            <a:r>
              <a:rPr lang="en-US" sz="2800" b="1" dirty="0">
                <a:latin typeface="Times New Roman" panose="02020603050405020304" pitchFamily="18" charset="0"/>
                <a:cs typeface="Times New Roman" panose="02020603050405020304" pitchFamily="18" charset="0"/>
              </a:rPr>
              <a:t>.git </a:t>
            </a:r>
            <a:r>
              <a:rPr lang="en-US" sz="2800" dirty="0">
                <a:latin typeface="Times New Roman" panose="02020603050405020304" pitchFamily="18" charset="0"/>
                <a:cs typeface="Times New Roman" panose="02020603050405020304" pitchFamily="18" charset="0"/>
              </a:rPr>
              <a:t>folder inside your project directory</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This folder stores all </a:t>
            </a:r>
            <a:r>
              <a:rPr lang="en-US" sz="2800" b="1" dirty="0">
                <a:latin typeface="Times New Roman" panose="02020603050405020304" pitchFamily="18" charset="0"/>
                <a:cs typeface="Times New Roman" panose="02020603050405020304" pitchFamily="18" charset="0"/>
              </a:rPr>
              <a:t>history, versions, and tracking data</a:t>
            </a:r>
            <a:r>
              <a:rPr lang="en-US" sz="2800" dirty="0">
                <a:latin typeface="Times New Roman" panose="02020603050405020304" pitchFamily="18" charset="0"/>
                <a:cs typeface="Times New Roman" panose="02020603050405020304" pitchFamily="18" charset="0"/>
              </a:rPr>
              <a:t> </a:t>
            </a:r>
          </a:p>
          <a:p>
            <a:pPr>
              <a:lnSpc>
                <a:spcPct val="150000"/>
              </a:lnSpc>
            </a:pPr>
            <a:r>
              <a:rPr lang="en-US" sz="2800" b="1" dirty="0">
                <a:latin typeface="Times New Roman" panose="02020603050405020304" pitchFamily="18" charset="0"/>
                <a:cs typeface="Times New Roman" panose="02020603050405020304" pitchFamily="18" charset="0"/>
              </a:rPr>
              <a:t>git add .</a:t>
            </a:r>
            <a:r>
              <a:rPr lang="en-US" sz="2800" dirty="0">
                <a:latin typeface="Times New Roman" panose="02020603050405020304" pitchFamily="18" charset="0"/>
                <a:cs typeface="Times New Roman" panose="02020603050405020304" pitchFamily="18" charset="0"/>
              </a:rPr>
              <a:t> </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Adds all files and changes to the </a:t>
            </a:r>
            <a:r>
              <a:rPr lang="en-US" sz="2800" b="1" dirty="0">
                <a:latin typeface="Times New Roman" panose="02020603050405020304" pitchFamily="18" charset="0"/>
                <a:cs typeface="Times New Roman" panose="02020603050405020304" pitchFamily="18" charset="0"/>
              </a:rPr>
              <a:t>staging area</a:t>
            </a:r>
            <a:r>
              <a:rPr lang="en-US" sz="28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a:t>a place where changes are prepared before saving (commit).</a:t>
            </a:r>
            <a:endParaRPr lang="en-US" sz="2400" dirty="0">
              <a:latin typeface="Times New Roman" panose="02020603050405020304" pitchFamily="18" charset="0"/>
              <a:cs typeface="Times New Roman" panose="02020603050405020304" pitchFamily="18" charset="0"/>
            </a:endParaRPr>
          </a:p>
          <a:p>
            <a:pPr marL="914400" lvl="1" indent="-457200">
              <a:lnSpc>
                <a:spcPct val="150000"/>
              </a:lnSpc>
              <a:buFont typeface="Arial" panose="020B0604020202020204" pitchFamily="34" charset="0"/>
              <a:buChar char="•"/>
            </a:pPr>
            <a:r>
              <a:rPr lang="en-US" sz="2800" b="1" dirty="0"/>
              <a:t> </a:t>
            </a:r>
            <a:r>
              <a:rPr lang="en-US" sz="2800" dirty="0">
                <a:latin typeface="Times New Roman" panose="02020603050405020304" pitchFamily="18" charset="0"/>
                <a:cs typeface="Times New Roman" panose="02020603050405020304" pitchFamily="18" charset="0"/>
              </a:rPr>
              <a:t>“.” means all files in the folder </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collects all the changes and prepares them to be saved.”</a:t>
            </a:r>
          </a:p>
          <a:p>
            <a:pPr marL="914400" lvl="1" indent="-457200">
              <a:lnSpc>
                <a:spcPct val="150000"/>
              </a:lnSpc>
              <a:buFont typeface="Arial" panose="020B0604020202020204" pitchFamily="34" charset="0"/>
              <a:buChar char="•"/>
            </a:pPr>
            <a:endParaRPr lang="en-US" sz="2800" dirty="0"/>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7832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B4F628-1E0D-5BAB-1680-8AB1773BB76F}"/>
              </a:ext>
            </a:extLst>
          </p:cNvPr>
          <p:cNvPicPr>
            <a:picLocks noChangeAspect="1"/>
          </p:cNvPicPr>
          <p:nvPr/>
        </p:nvPicPr>
        <p:blipFill>
          <a:blip r:embed="rId2"/>
          <a:stretch>
            <a:fillRect/>
          </a:stretch>
        </p:blipFill>
        <p:spPr>
          <a:xfrm>
            <a:off x="0" y="9144"/>
            <a:ext cx="12192000" cy="6858000"/>
          </a:xfrm>
          <a:prstGeom prst="rect">
            <a:avLst/>
          </a:prstGeom>
        </p:spPr>
      </p:pic>
      <p:pic>
        <p:nvPicPr>
          <p:cNvPr id="3" name="Picture 2">
            <a:extLst>
              <a:ext uri="{FF2B5EF4-FFF2-40B4-BE49-F238E27FC236}">
                <a16:creationId xmlns:a16="http://schemas.microsoft.com/office/drawing/2014/main" id="{2DBBD14E-E631-FC37-2595-8CCBEB7F15BF}"/>
              </a:ext>
            </a:extLst>
          </p:cNvPr>
          <p:cNvPicPr>
            <a:picLocks noChangeAspect="1"/>
          </p:cNvPicPr>
          <p:nvPr/>
        </p:nvPicPr>
        <p:blipFill>
          <a:blip r:embed="rId2"/>
          <a:stretch>
            <a:fillRect/>
          </a:stretch>
        </p:blipFill>
        <p:spPr>
          <a:xfrm>
            <a:off x="0" y="9144"/>
            <a:ext cx="12192000" cy="6858000"/>
          </a:xfrm>
          <a:prstGeom prst="rect">
            <a:avLst/>
          </a:prstGeom>
        </p:spPr>
      </p:pic>
      <p:sp>
        <p:nvSpPr>
          <p:cNvPr id="7" name="TextBox 6">
            <a:extLst>
              <a:ext uri="{FF2B5EF4-FFF2-40B4-BE49-F238E27FC236}">
                <a16:creationId xmlns:a16="http://schemas.microsoft.com/office/drawing/2014/main" id="{11879BE2-C43A-92E9-2904-5DF3AB4E5D54}"/>
              </a:ext>
            </a:extLst>
          </p:cNvPr>
          <p:cNvSpPr txBox="1"/>
          <p:nvPr/>
        </p:nvSpPr>
        <p:spPr>
          <a:xfrm>
            <a:off x="1161288" y="9144"/>
            <a:ext cx="10533888" cy="6490110"/>
          </a:xfrm>
          <a:prstGeom prst="rect">
            <a:avLst/>
          </a:prstGeom>
          <a:noFill/>
        </p:spPr>
        <p:txBody>
          <a:bodyPr wrap="square">
            <a:spAutoFit/>
          </a:bodyPr>
          <a:lstStyle/>
          <a:p>
            <a:pPr marL="0" algn="l" rtl="0" eaLnBrk="1" latinLnBrk="0" hangingPunct="1">
              <a:lnSpc>
                <a:spcPct val="150000"/>
              </a:lnSpc>
              <a:buClrTx/>
              <a:buSzPts val="2800"/>
            </a:pPr>
            <a:r>
              <a:rPr lang="en-US" sz="2800" b="1" kern="1200" dirty="0">
                <a:solidFill>
                  <a:srgbClr val="000000"/>
                </a:solidFill>
                <a:effectLst/>
                <a:latin typeface="Times New Roman" panose="02020603050405020304" pitchFamily="18" charset="0"/>
                <a:cs typeface="Times New Roman" panose="02020603050405020304" pitchFamily="18" charset="0"/>
              </a:rPr>
              <a:t>git commit -m "message"</a:t>
            </a:r>
            <a:r>
              <a:rPr lang="en-US" sz="2800" kern="1200" dirty="0">
                <a:solidFill>
                  <a:srgbClr val="000000"/>
                </a:solidFill>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cs typeface="Times New Roman" panose="02020603050405020304" pitchFamily="18" charset="0"/>
            </a:endParaRPr>
          </a:p>
          <a:p>
            <a:pPr marL="1371600" lvl="2" indent="-457200">
              <a:lnSpc>
                <a:spcPct val="150000"/>
              </a:lnSpc>
              <a:buFont typeface="Arial" panose="020B0604020202020204" pitchFamily="34" charset="0"/>
              <a:buChar char="•"/>
            </a:pPr>
            <a:r>
              <a:rPr lang="en-US" sz="2800" kern="1200" dirty="0">
                <a:solidFill>
                  <a:srgbClr val="000000"/>
                </a:solidFill>
                <a:effectLst/>
                <a:latin typeface="Times New Roman" panose="02020603050405020304" pitchFamily="18" charset="0"/>
                <a:cs typeface="Times New Roman" panose="02020603050405020304" pitchFamily="18" charset="0"/>
              </a:rPr>
              <a:t>Saves the changes with a message (creates a version)</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Saves them permanently in Git</a:t>
            </a:r>
            <a:endParaRPr lang="en-US" sz="2800" kern="1200" dirty="0">
              <a:solidFill>
                <a:srgbClr val="000000"/>
              </a:solidFill>
              <a:effectLst/>
              <a:latin typeface="Times New Roman" panose="02020603050405020304" pitchFamily="18" charset="0"/>
              <a:cs typeface="Times New Roman" panose="02020603050405020304" pitchFamily="18" charset="0"/>
            </a:endParaRPr>
          </a:p>
          <a:p>
            <a:pPr marL="1371600" lvl="2" indent="-457200">
              <a:lnSpc>
                <a:spcPct val="150000"/>
              </a:lnSpc>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commit</a:t>
            </a:r>
            <a:r>
              <a:rPr lang="en-IN" sz="2800" dirty="0">
                <a:latin typeface="Times New Roman" panose="02020603050405020304" pitchFamily="18" charset="0"/>
                <a:cs typeface="Times New Roman" panose="02020603050405020304" pitchFamily="18" charset="0"/>
              </a:rPr>
              <a:t> = save your work</a:t>
            </a:r>
          </a:p>
          <a:p>
            <a:pPr marL="1371600" lvl="2" indent="-457200">
              <a:lnSpc>
                <a:spcPct val="150000"/>
              </a:lnSpc>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-m "message"</a:t>
            </a:r>
            <a:r>
              <a:rPr lang="en-US" sz="2800" dirty="0">
                <a:latin typeface="Times New Roman" panose="02020603050405020304" pitchFamily="18" charset="0"/>
                <a:cs typeface="Times New Roman" panose="02020603050405020304" pitchFamily="18" charset="0"/>
              </a:rPr>
              <a:t> = short description of what you changed</a:t>
            </a:r>
            <a:endParaRPr lang="en-IN" sz="2800" dirty="0">
              <a:effectLst/>
              <a:latin typeface="Times New Roman" panose="02020603050405020304" pitchFamily="18" charset="0"/>
              <a:cs typeface="Times New Roman" panose="02020603050405020304" pitchFamily="18" charset="0"/>
            </a:endParaRPr>
          </a:p>
          <a:p>
            <a:pPr marL="0" algn="l" rtl="0" eaLnBrk="1" latinLnBrk="0" hangingPunct="1">
              <a:lnSpc>
                <a:spcPct val="150000"/>
              </a:lnSpc>
              <a:buNone/>
            </a:pPr>
            <a:r>
              <a:rPr lang="en-US" sz="2800" b="1" kern="1200" dirty="0">
                <a:solidFill>
                  <a:srgbClr val="000000"/>
                </a:solidFill>
                <a:effectLst/>
                <a:latin typeface="Times New Roman" panose="02020603050405020304" pitchFamily="18" charset="0"/>
                <a:cs typeface="Times New Roman" panose="02020603050405020304" pitchFamily="18" charset="0"/>
              </a:rPr>
              <a:t>git status</a:t>
            </a:r>
            <a:r>
              <a:rPr lang="en-US" sz="2800" kern="1200" dirty="0">
                <a:solidFill>
                  <a:srgbClr val="000000"/>
                </a:solidFill>
                <a:effectLst/>
                <a:latin typeface="Times New Roman" panose="02020603050405020304" pitchFamily="18" charset="0"/>
                <a:cs typeface="Times New Roman" panose="02020603050405020304" pitchFamily="18" charset="0"/>
              </a:rPr>
              <a:t> </a:t>
            </a:r>
            <a:endParaRPr lang="en-IN" sz="2800" dirty="0">
              <a:effectLst/>
              <a:latin typeface="Times New Roman" panose="02020603050405020304" pitchFamily="18" charset="0"/>
              <a:cs typeface="Times New Roman" panose="02020603050405020304" pitchFamily="18" charset="0"/>
            </a:endParaRPr>
          </a:p>
          <a:p>
            <a:pPr marL="1371600" lvl="2" indent="-457200">
              <a:lnSpc>
                <a:spcPct val="150000"/>
              </a:lnSpc>
              <a:buFont typeface="Arial" panose="020B0604020202020204" pitchFamily="34" charset="0"/>
              <a:buChar char="•"/>
            </a:pPr>
            <a:r>
              <a:rPr lang="en-US" sz="2800" kern="1200" dirty="0">
                <a:solidFill>
                  <a:srgbClr val="000000"/>
                </a:solidFill>
                <a:effectLst/>
                <a:latin typeface="Times New Roman" panose="02020603050405020304" pitchFamily="18" charset="0"/>
                <a:cs typeface="Times New Roman" panose="02020603050405020304" pitchFamily="18" charset="0"/>
              </a:rPr>
              <a:t>Shows the current status of files and changes</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Tells which files are changed</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Shows which files are added (staged)</a:t>
            </a:r>
          </a:p>
          <a:p>
            <a:pPr marL="1371600" lvl="2" indent="-457200">
              <a:lnSpc>
                <a:spcPct val="150000"/>
              </a:lnSpc>
              <a:buFont typeface="Arial" panose="020B0604020202020204" pitchFamily="34" charset="0"/>
              <a:buChar char="•"/>
            </a:pPr>
            <a:r>
              <a:rPr lang="en-US" sz="2800" dirty="0" err="1">
                <a:latin typeface="Times New Roman" panose="02020603050405020304" pitchFamily="18" charset="0"/>
                <a:cs typeface="Times New Roman" panose="02020603050405020304" pitchFamily="18" charset="0"/>
              </a:rPr>
              <a:t>hows</a:t>
            </a:r>
            <a:r>
              <a:rPr lang="en-US" sz="2800" dirty="0">
                <a:latin typeface="Times New Roman" panose="02020603050405020304" pitchFamily="18" charset="0"/>
                <a:cs typeface="Times New Roman" panose="02020603050405020304" pitchFamily="18" charset="0"/>
              </a:rPr>
              <a:t> which files are not yet saved (</a:t>
            </a:r>
            <a:r>
              <a:rPr lang="en-US" sz="2800" dirty="0" err="1">
                <a:latin typeface="Times New Roman" panose="02020603050405020304" pitchFamily="18" charset="0"/>
                <a:cs typeface="Times New Roman" panose="02020603050405020304" pitchFamily="18" charset="0"/>
              </a:rPr>
              <a:t>unstaged</a:t>
            </a:r>
            <a:r>
              <a:rPr lang="en-US" sz="2800" dirty="0">
                <a:latin typeface="Times New Roman" panose="02020603050405020304" pitchFamily="18" charset="0"/>
                <a:cs typeface="Times New Roman" panose="02020603050405020304" pitchFamily="18" charset="0"/>
              </a:rPr>
              <a:t>)</a:t>
            </a:r>
            <a:endParaRPr lang="en-IN" sz="28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0575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3743BC-34B4-4E6A-2FE8-B9F7E562AEC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A2DF13E-E07F-D4D1-ADDE-E9058BF2E6D6}"/>
              </a:ext>
            </a:extLst>
          </p:cNvPr>
          <p:cNvSpPr txBox="1"/>
          <p:nvPr/>
        </p:nvSpPr>
        <p:spPr>
          <a:xfrm>
            <a:off x="1435608" y="448056"/>
            <a:ext cx="9582912" cy="5831853"/>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Step 4: Initialize Git Repository</a:t>
            </a:r>
          </a:p>
          <a:p>
            <a:pPr lvl="2">
              <a:lnSpc>
                <a:spcPct val="150000"/>
              </a:lnSpc>
            </a:pPr>
            <a:r>
              <a:rPr lang="en-US" sz="2800" dirty="0">
                <a:latin typeface="Times New Roman" panose="02020603050405020304" pitchFamily="18" charset="0"/>
                <a:cs typeface="Times New Roman" panose="02020603050405020304" pitchFamily="18" charset="0"/>
              </a:rPr>
              <a:t>		</a:t>
            </a:r>
            <a:endParaRPr lang="en-US" sz="2400" dirty="0">
              <a:solidFill>
                <a:srgbClr val="7030A0"/>
              </a:solidFill>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Command:</a:t>
            </a:r>
          </a:p>
          <a:p>
            <a:pPr rtl="0">
              <a:lnSpc>
                <a:spcPct val="150000"/>
              </a:lnSpc>
              <a:buNone/>
            </a:pP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git </a:t>
            </a:r>
            <a:r>
              <a:rPr lang="en-US" sz="2800" dirty="0" err="1">
                <a:solidFill>
                  <a:srgbClr val="FF0000"/>
                </a:solidFill>
                <a:latin typeface="Times New Roman" panose="02020603050405020304" pitchFamily="18" charset="0"/>
                <a:cs typeface="Times New Roman" panose="02020603050405020304" pitchFamily="18" charset="0"/>
              </a:rPr>
              <a:t>init</a:t>
            </a:r>
            <a:endParaRPr lang="en-US" sz="2800" dirty="0">
              <a:solidFill>
                <a:srgbClr val="FF0000"/>
              </a:solidFill>
              <a:latin typeface="Times New Roman" panose="02020603050405020304" pitchFamily="18" charset="0"/>
              <a:cs typeface="Times New Roman" panose="02020603050405020304" pitchFamily="18" charset="0"/>
            </a:endParaRPr>
          </a:p>
          <a:p>
            <a:pPr rtl="0">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Meaning :</a:t>
            </a:r>
          </a:p>
          <a:p>
            <a:pPr marL="1828800" lvl="3"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Initializes a new Git repository in your project folder </a:t>
            </a:r>
          </a:p>
          <a:p>
            <a:pPr marL="1828800" lvl="3"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Creates a hidden </a:t>
            </a:r>
            <a:r>
              <a:rPr lang="en-US" sz="2800" b="1" dirty="0">
                <a:latin typeface="Times New Roman" panose="02020603050405020304" pitchFamily="18" charset="0"/>
                <a:cs typeface="Times New Roman" panose="02020603050405020304" pitchFamily="18" charset="0"/>
              </a:rPr>
              <a:t>.git</a:t>
            </a:r>
            <a:r>
              <a:rPr lang="en-US" sz="2800" dirty="0">
                <a:latin typeface="Times New Roman" panose="02020603050405020304" pitchFamily="18" charset="0"/>
                <a:cs typeface="Times New Roman" panose="02020603050405020304" pitchFamily="18" charset="0"/>
              </a:rPr>
              <a:t> folder </a:t>
            </a:r>
          </a:p>
          <a:p>
            <a:pPr marL="1828800" lvl="3"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Starts tracking all changes in the project </a:t>
            </a:r>
          </a:p>
        </p:txBody>
      </p:sp>
    </p:spTree>
    <p:extLst>
      <p:ext uri="{BB962C8B-B14F-4D97-AF65-F5344CB8AC3E}">
        <p14:creationId xmlns:p14="http://schemas.microsoft.com/office/powerpoint/2010/main" val="2079911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26ABCE-AFB5-26F9-3D6D-AF65B736ADF9}"/>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23A29FB-D0FE-53F6-1C8E-A4BE1BB9205B}"/>
              </a:ext>
            </a:extLst>
          </p:cNvPr>
          <p:cNvSpPr txBox="1"/>
          <p:nvPr/>
        </p:nvSpPr>
        <p:spPr>
          <a:xfrm>
            <a:off x="786384" y="118873"/>
            <a:ext cx="11009376" cy="6478184"/>
          </a:xfrm>
          <a:prstGeom prst="rect">
            <a:avLst/>
          </a:prstGeom>
          <a:noFill/>
        </p:spPr>
        <p:txBody>
          <a:bodyPr wrap="square">
            <a:spAutoFit/>
          </a:bodyPr>
          <a:lstStyle/>
          <a:p>
            <a:pPr>
              <a:lnSpc>
                <a:spcPct val="150000"/>
              </a:lnSpc>
              <a:buNone/>
            </a:pPr>
            <a:r>
              <a:rPr lang="en-IN" sz="2800" b="1" dirty="0">
                <a:highlight>
                  <a:srgbClr val="FFFF00"/>
                </a:highlight>
                <a:latin typeface="Times New Roman" panose="02020603050405020304" pitchFamily="18" charset="0"/>
                <a:cs typeface="Times New Roman" panose="02020603050405020304" pitchFamily="18" charset="0"/>
              </a:rPr>
              <a:t>Option 1: Using VS Code (Direct Method)</a:t>
            </a:r>
          </a:p>
          <a:p>
            <a:pPr>
              <a:lnSpc>
                <a:spcPct val="150000"/>
              </a:lnSpc>
              <a:buNone/>
            </a:pPr>
            <a:r>
              <a:rPr lang="en-IN" sz="2800" b="1" dirty="0">
                <a:latin typeface="Times New Roman" panose="02020603050405020304" pitchFamily="18" charset="0"/>
                <a:cs typeface="Times New Roman" panose="02020603050405020304" pitchFamily="18" charset="0"/>
              </a:rPr>
              <a:t>Steps:</a:t>
            </a:r>
          </a:p>
          <a:p>
            <a:pPr lvl="1">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Open your project folder in </a:t>
            </a:r>
            <a:r>
              <a:rPr lang="en-IN" sz="2800" b="1" dirty="0">
                <a:latin typeface="Times New Roman" panose="02020603050405020304" pitchFamily="18" charset="0"/>
                <a:cs typeface="Times New Roman" panose="02020603050405020304" pitchFamily="18" charset="0"/>
              </a:rPr>
              <a:t>VS Code</a:t>
            </a:r>
            <a:r>
              <a:rPr lang="en-IN" sz="2800" dirty="0">
                <a:latin typeface="Times New Roman" panose="02020603050405020304" pitchFamily="18" charset="0"/>
                <a:cs typeface="Times New Roman" panose="02020603050405020304" pitchFamily="18" charset="0"/>
              </a:rPr>
              <a:t> </a:t>
            </a:r>
          </a:p>
          <a:p>
            <a:pPr lvl="1">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Open Terminal → </a:t>
            </a:r>
            <a:r>
              <a:rPr lang="en-IN" sz="2800" b="1" dirty="0">
                <a:latin typeface="Times New Roman" panose="02020603050405020304" pitchFamily="18" charset="0"/>
                <a:cs typeface="Times New Roman" panose="02020603050405020304" pitchFamily="18" charset="0"/>
              </a:rPr>
              <a:t>Terminal → New Terminal</a:t>
            </a:r>
            <a:r>
              <a:rPr lang="en-IN" sz="2800" dirty="0">
                <a:latin typeface="Times New Roman" panose="02020603050405020304" pitchFamily="18" charset="0"/>
                <a:cs typeface="Times New Roman" panose="02020603050405020304" pitchFamily="18" charset="0"/>
              </a:rPr>
              <a:t> </a:t>
            </a:r>
          </a:p>
          <a:p>
            <a:pPr lvl="1">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Run: </a:t>
            </a:r>
          </a:p>
          <a:p>
            <a:pPr lvl="1">
              <a:lnSpc>
                <a:spcPct val="150000"/>
              </a:lnSpc>
            </a:pPr>
            <a:r>
              <a:rPr lang="en-IN" sz="2800" dirty="0">
                <a:solidFill>
                  <a:srgbClr val="FF0000"/>
                </a:solidFill>
                <a:latin typeface="Times New Roman" panose="02020603050405020304" pitchFamily="18" charset="0"/>
                <a:cs typeface="Times New Roman" panose="02020603050405020304" pitchFamily="18" charset="0"/>
              </a:rPr>
              <a:t>		git </a:t>
            </a:r>
            <a:r>
              <a:rPr lang="en-IN" sz="2800" dirty="0" err="1">
                <a:solidFill>
                  <a:srgbClr val="FF0000"/>
                </a:solidFill>
                <a:latin typeface="Times New Roman" panose="02020603050405020304" pitchFamily="18" charset="0"/>
                <a:cs typeface="Times New Roman" panose="02020603050405020304" pitchFamily="18" charset="0"/>
              </a:rPr>
              <a:t>init</a:t>
            </a:r>
            <a:endParaRPr lang="en-IN" sz="2800" dirty="0">
              <a:solidFill>
                <a:srgbClr val="FF0000"/>
              </a:solidFill>
              <a:latin typeface="Times New Roman" panose="02020603050405020304" pitchFamily="18" charset="0"/>
              <a:cs typeface="Times New Roman" panose="02020603050405020304" pitchFamily="18" charset="0"/>
            </a:endParaRPr>
          </a:p>
          <a:p>
            <a:pPr>
              <a:lnSpc>
                <a:spcPct val="150000"/>
              </a:lnSpc>
              <a:buNone/>
            </a:pPr>
            <a:endParaRPr lang="en-IN" sz="2800" dirty="0">
              <a:latin typeface="Times New Roman" panose="02020603050405020304" pitchFamily="18" charset="0"/>
              <a:cs typeface="Times New Roman" panose="02020603050405020304" pitchFamily="18" charset="0"/>
            </a:endParaRPr>
          </a:p>
          <a:p>
            <a:pPr marL="914400" lvl="1"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VS Code terminal automatically opens in your project folder </a:t>
            </a:r>
          </a:p>
          <a:p>
            <a:pPr marL="914400" lvl="1"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No need to use cd </a:t>
            </a:r>
          </a:p>
          <a:p>
            <a:pPr marL="914400" lvl="1" indent="-457200">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Git starts tracking immediately</a:t>
            </a:r>
          </a:p>
        </p:txBody>
      </p:sp>
    </p:spTree>
    <p:extLst>
      <p:ext uri="{BB962C8B-B14F-4D97-AF65-F5344CB8AC3E}">
        <p14:creationId xmlns:p14="http://schemas.microsoft.com/office/powerpoint/2010/main" val="2637590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D3FD7F-094D-16F1-85A4-E689E9B2A362}"/>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E1F6209-6503-AEF5-E6DD-F47AF46C3C15}"/>
              </a:ext>
            </a:extLst>
          </p:cNvPr>
          <p:cNvSpPr txBox="1"/>
          <p:nvPr/>
        </p:nvSpPr>
        <p:spPr>
          <a:xfrm>
            <a:off x="905256" y="-109728"/>
            <a:ext cx="12280392" cy="7124514"/>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 Option 2: Using Git Bash</a:t>
            </a:r>
          </a:p>
          <a:p>
            <a:pPr>
              <a:lnSpc>
                <a:spcPct val="150000"/>
              </a:lnSpc>
              <a:buNone/>
            </a:pPr>
            <a:r>
              <a:rPr lang="en-US" sz="2800" b="1" dirty="0">
                <a:latin typeface="Times New Roman" panose="02020603050405020304" pitchFamily="18" charset="0"/>
                <a:cs typeface="Times New Roman" panose="02020603050405020304" pitchFamily="18" charset="0"/>
              </a:rPr>
              <a:t>Steps:</a:t>
            </a:r>
          </a:p>
          <a:p>
            <a:pPr>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Open </a:t>
            </a:r>
            <a:r>
              <a:rPr lang="en-US" sz="2800" b="1" dirty="0">
                <a:latin typeface="Times New Roman" panose="02020603050405020304" pitchFamily="18" charset="0"/>
                <a:cs typeface="Times New Roman" panose="02020603050405020304" pitchFamily="18" charset="0"/>
              </a:rPr>
              <a:t>Git Bash</a:t>
            </a:r>
            <a:r>
              <a:rPr lang="en-US" sz="2800" dirty="0">
                <a:latin typeface="Times New Roman" panose="02020603050405020304" pitchFamily="18" charset="0"/>
                <a:cs typeface="Times New Roman" panose="02020603050405020304" pitchFamily="18" charset="0"/>
              </a:rPr>
              <a:t> </a:t>
            </a:r>
          </a:p>
          <a:p>
            <a:pPr>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Navigate to your project folder: </a:t>
            </a:r>
          </a:p>
          <a:p>
            <a:pPr rtl="0">
              <a:lnSpc>
                <a:spcPct val="150000"/>
              </a:lnSpc>
              <a:buNone/>
            </a:pP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cd "your-folder-path"</a:t>
            </a:r>
          </a:p>
          <a:p>
            <a:pPr>
              <a:lnSpc>
                <a:spcPct val="150000"/>
              </a:lnSpc>
              <a:buNone/>
            </a:pPr>
            <a:r>
              <a:rPr lang="en-US" sz="2800" dirty="0">
                <a:latin typeface="Times New Roman" panose="02020603050405020304" pitchFamily="18" charset="0"/>
                <a:cs typeface="Times New Roman" panose="02020603050405020304" pitchFamily="18" charset="0"/>
              </a:rPr>
              <a:t>		Example:</a:t>
            </a:r>
          </a:p>
          <a:p>
            <a:pPr rtl="0">
              <a:lnSpc>
                <a:spcPct val="150000"/>
              </a:lnSpc>
              <a:buNone/>
            </a:pPr>
            <a:r>
              <a:rPr lang="en-US" sz="2800" dirty="0">
                <a:latin typeface="Times New Roman" panose="02020603050405020304" pitchFamily="18" charset="0"/>
                <a:cs typeface="Times New Roman" panose="02020603050405020304" pitchFamily="18" charset="0"/>
              </a:rPr>
              <a:t>		cd "C:\Users\YourName\Documents\my-project"</a:t>
            </a:r>
          </a:p>
          <a:p>
            <a:pPr>
              <a:lnSpc>
                <a:spcPct val="150000"/>
              </a:lnSpc>
              <a:buFont typeface="+mj-lt"/>
              <a:buAutoNum type="arabicPeriod" startAt="3"/>
            </a:pPr>
            <a:r>
              <a:rPr lang="en-US" sz="2800" dirty="0">
                <a:latin typeface="Times New Roman" panose="02020603050405020304" pitchFamily="18" charset="0"/>
                <a:cs typeface="Times New Roman" panose="02020603050405020304" pitchFamily="18" charset="0"/>
              </a:rPr>
              <a:t>Then run:  </a:t>
            </a:r>
            <a:r>
              <a:rPr lang="en-US" sz="2800" dirty="0">
                <a:solidFill>
                  <a:srgbClr val="FF0000"/>
                </a:solidFill>
                <a:latin typeface="Times New Roman" panose="02020603050405020304" pitchFamily="18" charset="0"/>
                <a:cs typeface="Times New Roman" panose="02020603050405020304" pitchFamily="18" charset="0"/>
              </a:rPr>
              <a:t>git </a:t>
            </a:r>
            <a:r>
              <a:rPr lang="en-US" sz="2800" dirty="0" err="1">
                <a:solidFill>
                  <a:srgbClr val="FF0000"/>
                </a:solidFill>
                <a:latin typeface="Times New Roman" panose="02020603050405020304" pitchFamily="18" charset="0"/>
                <a:cs typeface="Times New Roman" panose="02020603050405020304" pitchFamily="18" charset="0"/>
              </a:rPr>
              <a:t>init</a:t>
            </a:r>
            <a:endParaRPr lang="en-US" sz="2800" dirty="0">
              <a:solidFill>
                <a:srgbClr val="FF0000"/>
              </a:solidFill>
              <a:latin typeface="Times New Roman" panose="02020603050405020304" pitchFamily="18" charset="0"/>
              <a:cs typeface="Times New Roman" panose="02020603050405020304" pitchFamily="18" charset="0"/>
            </a:endParaRPr>
          </a:p>
          <a:p>
            <a:pPr lvl="1">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Git Bash opens in a default location </a:t>
            </a:r>
          </a:p>
          <a:p>
            <a:pPr lvl="1">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must first go to your project using cd </a:t>
            </a:r>
          </a:p>
          <a:p>
            <a:pPr lvl="1">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Then initialize Git</a:t>
            </a:r>
          </a:p>
        </p:txBody>
      </p:sp>
    </p:spTree>
    <p:extLst>
      <p:ext uri="{BB962C8B-B14F-4D97-AF65-F5344CB8AC3E}">
        <p14:creationId xmlns:p14="http://schemas.microsoft.com/office/powerpoint/2010/main" val="3020608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6FA301-1E92-33C9-8237-DB74141D0A9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DE37627-315B-5011-FDB9-4717DD500F41}"/>
              </a:ext>
            </a:extLst>
          </p:cNvPr>
          <p:cNvSpPr txBox="1"/>
          <p:nvPr/>
        </p:nvSpPr>
        <p:spPr>
          <a:xfrm>
            <a:off x="1353312" y="192024"/>
            <a:ext cx="9326880" cy="5831853"/>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Step 5: Add Files to Staging Area</a:t>
            </a:r>
          </a:p>
          <a:p>
            <a:pPr>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Command :</a:t>
            </a:r>
          </a:p>
          <a:p>
            <a:pPr rtl="0">
              <a:lnSpc>
                <a:spcPct val="150000"/>
              </a:lnSpc>
              <a:buNone/>
            </a:pP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git add .</a:t>
            </a:r>
          </a:p>
          <a:p>
            <a:pPr rtl="0">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Meaning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Adds all files and changes to the staging area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Prepares files to be saved (commit)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means all files in the current folder </a:t>
            </a:r>
          </a:p>
        </p:txBody>
      </p:sp>
    </p:spTree>
    <p:extLst>
      <p:ext uri="{BB962C8B-B14F-4D97-AF65-F5344CB8AC3E}">
        <p14:creationId xmlns:p14="http://schemas.microsoft.com/office/powerpoint/2010/main" val="187820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BAAB04-E409-4015-46BA-C5FE626C788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CBBCBAA-D7FD-BDA0-10FD-1E603AD8F199}"/>
              </a:ext>
            </a:extLst>
          </p:cNvPr>
          <p:cNvSpPr txBox="1"/>
          <p:nvPr/>
        </p:nvSpPr>
        <p:spPr>
          <a:xfrm>
            <a:off x="1325880" y="164592"/>
            <a:ext cx="10643616" cy="6478184"/>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Step 6: Commit Changes</a:t>
            </a:r>
          </a:p>
          <a:p>
            <a:pPr>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Command:</a:t>
            </a:r>
          </a:p>
          <a:p>
            <a:pPr rtl="0">
              <a:lnSpc>
                <a:spcPct val="150000"/>
              </a:lnSpc>
              <a:buNone/>
            </a:pP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git commit -m “initial commit”</a:t>
            </a:r>
          </a:p>
          <a:p>
            <a:pPr rtl="0">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Meaning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Saves the staged changes as a new version </a:t>
            </a:r>
          </a:p>
          <a:p>
            <a:pPr marL="1371600" lvl="2" indent="-457200">
              <a:lnSpc>
                <a:spcPct val="150000"/>
              </a:lnSpc>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 m</a:t>
            </a:r>
            <a:r>
              <a:rPr lang="en-US" sz="2800" dirty="0">
                <a:latin typeface="Times New Roman" panose="02020603050405020304" pitchFamily="18" charset="0"/>
                <a:cs typeface="Times New Roman" panose="02020603050405020304" pitchFamily="18" charset="0"/>
              </a:rPr>
              <a:t> → adds a message describing the changes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Creates a snapshot of your project </a:t>
            </a:r>
          </a:p>
          <a:p>
            <a:pPr algn="ctr">
              <a:lnSpc>
                <a:spcPct val="150000"/>
              </a:lnSpc>
              <a:buNone/>
            </a:pPr>
            <a:r>
              <a:rPr lang="en-US" sz="2800" dirty="0">
                <a:latin typeface="Times New Roman" panose="02020603050405020304" pitchFamily="18" charset="0"/>
                <a:cs typeface="Times New Roman" panose="02020603050405020304" pitchFamily="18" charset="0"/>
              </a:rPr>
              <a:t>This step saves your work permanently in Git</a:t>
            </a:r>
          </a:p>
        </p:txBody>
      </p:sp>
    </p:spTree>
    <p:extLst>
      <p:ext uri="{BB962C8B-B14F-4D97-AF65-F5344CB8AC3E}">
        <p14:creationId xmlns:p14="http://schemas.microsoft.com/office/powerpoint/2010/main" val="1510299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5036A2-080F-95E1-4AAA-55A06217163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167EC8C-63AF-6010-8198-2BAE3F50BFB4}"/>
              </a:ext>
            </a:extLst>
          </p:cNvPr>
          <p:cNvSpPr txBox="1"/>
          <p:nvPr/>
        </p:nvSpPr>
        <p:spPr>
          <a:xfrm>
            <a:off x="950976" y="-228600"/>
            <a:ext cx="11384280" cy="8417176"/>
          </a:xfrm>
          <a:prstGeom prst="rect">
            <a:avLst/>
          </a:prstGeom>
          <a:noFill/>
        </p:spPr>
        <p:txBody>
          <a:bodyPr wrap="square" numCol="1">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Step 7: Create a Repository on GitHub</a:t>
            </a:r>
            <a:endParaRPr lang="en-US" sz="2800" dirty="0">
              <a:highlight>
                <a:srgbClr val="FFFF00"/>
              </a:highlight>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 Go to GitHub</a:t>
            </a:r>
          </a:p>
          <a:p>
            <a:pPr lvl="3">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Open GitHub </a:t>
            </a:r>
          </a:p>
          <a:p>
            <a:pPr lvl="3">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Login to your account </a:t>
            </a:r>
          </a:p>
          <a:p>
            <a:pPr>
              <a:lnSpc>
                <a:spcPct val="150000"/>
              </a:lnSpc>
              <a:buNone/>
            </a:pPr>
            <a:r>
              <a:rPr lang="en-US" sz="2800" b="1" dirty="0">
                <a:latin typeface="Times New Roman" panose="02020603050405020304" pitchFamily="18" charset="0"/>
                <a:cs typeface="Times New Roman" panose="02020603050405020304" pitchFamily="18" charset="0"/>
              </a:rPr>
              <a:t>Create New Repository</a:t>
            </a:r>
          </a:p>
          <a:p>
            <a:pPr lvl="3">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Click “+” (top right corner) </a:t>
            </a:r>
          </a:p>
          <a:p>
            <a:pPr lvl="3">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Select “New repository” </a:t>
            </a:r>
          </a:p>
          <a:p>
            <a:pPr>
              <a:lnSpc>
                <a:spcPct val="150000"/>
              </a:lnSpc>
              <a:buNone/>
            </a:pPr>
            <a:r>
              <a:rPr lang="en-US" sz="2800" b="1" dirty="0">
                <a:latin typeface="Times New Roman" panose="02020603050405020304" pitchFamily="18" charset="0"/>
                <a:cs typeface="Times New Roman" panose="02020603050405020304" pitchFamily="18" charset="0"/>
              </a:rPr>
              <a:t>Fill Repository Details</a:t>
            </a:r>
          </a:p>
          <a:p>
            <a:pPr lvl="3">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Repository Name: (e.g., my-project) </a:t>
            </a:r>
          </a:p>
          <a:p>
            <a:pPr lvl="3">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Description: (optional) </a:t>
            </a:r>
          </a:p>
          <a:p>
            <a:pPr lvl="3">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Select Public (for sharing) or Private </a:t>
            </a:r>
          </a:p>
          <a:p>
            <a:pPr>
              <a:lnSpc>
                <a:spcPct val="150000"/>
              </a:lnSpc>
              <a:buNone/>
            </a:pP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9394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24B96B-934D-41E9-0640-260E64DF0D1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8C3D2E6-E78F-396D-E0C8-70A2FA9CD029}"/>
              </a:ext>
            </a:extLst>
          </p:cNvPr>
          <p:cNvSpPr txBox="1"/>
          <p:nvPr/>
        </p:nvSpPr>
        <p:spPr>
          <a:xfrm>
            <a:off x="740664" y="-640080"/>
            <a:ext cx="11237976" cy="7339958"/>
          </a:xfrm>
          <a:prstGeom prst="rect">
            <a:avLst/>
          </a:prstGeom>
          <a:noFill/>
        </p:spPr>
        <p:txBody>
          <a:bodyPr wrap="square">
            <a:spAutoFit/>
          </a:bodyPr>
          <a:lstStyle/>
          <a:p>
            <a:pPr>
              <a:lnSpc>
                <a:spcPct val="150000"/>
              </a:lnSpc>
              <a:buNone/>
            </a:pPr>
            <a:endParaRPr lang="en-US" sz="2800" b="1" dirty="0">
              <a:latin typeface="Times New Roman" panose="02020603050405020304" pitchFamily="18" charset="0"/>
              <a:cs typeface="Times New Roman" panose="02020603050405020304" pitchFamily="18" charset="0"/>
            </a:endParaRPr>
          </a:p>
          <a:p>
            <a:pPr algn="ctr"/>
            <a:r>
              <a:rPr lang="en-US" sz="2800" b="1" dirty="0">
                <a:latin typeface="Times New Roman" panose="02020603050405020304" pitchFamily="18" charset="0"/>
                <a:cs typeface="Times New Roman" panose="02020603050405020304" pitchFamily="18" charset="0"/>
              </a:rPr>
              <a:t>Public Repository</a:t>
            </a:r>
          </a:p>
          <a:p>
            <a:r>
              <a:rPr lang="en-US" sz="2800" dirty="0">
                <a:latin typeface="Times New Roman" panose="02020603050405020304" pitchFamily="18" charset="0"/>
                <a:cs typeface="Times New Roman" panose="02020603050405020304" pitchFamily="18" charset="0"/>
              </a:rPr>
              <a:t>A public repository is a project that is accessible and visible to everyone on GitHub.</a:t>
            </a:r>
          </a:p>
          <a:p>
            <a:endParaRPr lang="en-US" sz="2800" dirty="0">
              <a:latin typeface="Times New Roman" panose="02020603050405020304" pitchFamily="18" charset="0"/>
              <a:cs typeface="Times New Roman" panose="02020603050405020304" pitchFamily="18" charset="0"/>
            </a:endParaRPr>
          </a:p>
          <a:p>
            <a:pPr algn="ctr"/>
            <a:r>
              <a:rPr lang="en-US" sz="2800" b="1" dirty="0">
                <a:latin typeface="Times New Roman" panose="02020603050405020304" pitchFamily="18" charset="0"/>
                <a:cs typeface="Times New Roman" panose="02020603050405020304" pitchFamily="18" charset="0"/>
              </a:rPr>
              <a:t>Private Repository</a:t>
            </a:r>
          </a:p>
          <a:p>
            <a:r>
              <a:rPr lang="en-US" sz="2800" dirty="0">
                <a:latin typeface="Times New Roman" panose="02020603050405020304" pitchFamily="18" charset="0"/>
                <a:cs typeface="Times New Roman" panose="02020603050405020304" pitchFamily="18" charset="0"/>
              </a:rPr>
              <a:t>A private repository is a project that is accessible only to the owner and selected users.</a:t>
            </a:r>
          </a:p>
          <a:p>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Final Step</a:t>
            </a:r>
          </a:p>
          <a:p>
            <a:pPr lvl="2">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Click Create Repository</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Your repository is now ready</a:t>
            </a:r>
          </a:p>
          <a:p>
            <a:pPr>
              <a:lnSpc>
                <a:spcPct val="150000"/>
              </a:lnSpc>
            </a:pPr>
            <a:r>
              <a:rPr lang="en-IN" sz="2800" dirty="0">
                <a:latin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cs typeface="Times New Roman" panose="02020603050405020304" pitchFamily="18" charset="0"/>
              </a:rPr>
              <a:t>Important Note</a:t>
            </a:r>
            <a:endParaRPr lang="en-US" sz="2800" b="1" dirty="0">
              <a:latin typeface="Times New Roman" panose="02020603050405020304" pitchFamily="18" charset="0"/>
              <a:cs typeface="Times New Roman" panose="02020603050405020304" pitchFamily="18" charset="0"/>
            </a:endParaRPr>
          </a:p>
          <a:p>
            <a:pPr lvl="2">
              <a:lnSpc>
                <a:spcPct val="150000"/>
              </a:lnSpc>
            </a:pPr>
            <a:r>
              <a:rPr lang="en-US" sz="2800" dirty="0">
                <a:latin typeface="Times New Roman" panose="02020603050405020304" pitchFamily="18" charset="0"/>
                <a:cs typeface="Times New Roman" panose="02020603050405020304" pitchFamily="18" charset="0"/>
              </a:rPr>
              <a:t>Do NOT add a README file while creating the repository </a:t>
            </a:r>
          </a:p>
        </p:txBody>
      </p:sp>
    </p:spTree>
    <p:extLst>
      <p:ext uri="{BB962C8B-B14F-4D97-AF65-F5344CB8AC3E}">
        <p14:creationId xmlns:p14="http://schemas.microsoft.com/office/powerpoint/2010/main" val="3337156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B88AA8-4374-C132-FE1A-2739918312D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E1735AF-82E8-3391-2CF0-2B31659F4508}"/>
              </a:ext>
            </a:extLst>
          </p:cNvPr>
          <p:cNvSpPr txBox="1"/>
          <p:nvPr/>
        </p:nvSpPr>
        <p:spPr>
          <a:xfrm>
            <a:off x="1252728" y="173736"/>
            <a:ext cx="10939272" cy="6478184"/>
          </a:xfrm>
          <a:prstGeom prst="rect">
            <a:avLst/>
          </a:prstGeom>
          <a:noFill/>
        </p:spPr>
        <p:txBody>
          <a:bodyPr wrap="square">
            <a:spAutoFit/>
          </a:bodyPr>
          <a:lstStyle/>
          <a:p>
            <a:pPr>
              <a:lnSpc>
                <a:spcPct val="150000"/>
              </a:lnSpc>
              <a:buNone/>
            </a:pPr>
            <a:r>
              <a:rPr lang="en-IN" sz="2800" b="1" dirty="0">
                <a:highlight>
                  <a:srgbClr val="FFFF00"/>
                </a:highlight>
                <a:latin typeface="Times New Roman" panose="02020603050405020304" pitchFamily="18" charset="0"/>
                <a:cs typeface="Times New Roman" panose="02020603050405020304" pitchFamily="18" charset="0"/>
              </a:rPr>
              <a:t>Step 8: Connect Local Repository to GitHub</a:t>
            </a:r>
            <a:endParaRPr lang="en-IN" sz="2800" dirty="0">
              <a:highlight>
                <a:srgbClr val="FFFF00"/>
              </a:highlight>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Where to Find the Command</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Go to your repository on GitHub </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Click </a:t>
            </a:r>
            <a:r>
              <a:rPr lang="en-US" sz="2800" b="1" dirty="0">
                <a:latin typeface="Times New Roman" panose="02020603050405020304" pitchFamily="18" charset="0"/>
                <a:cs typeface="Times New Roman" panose="02020603050405020304" pitchFamily="18" charset="0"/>
              </a:rPr>
              <a:t>“Code”</a:t>
            </a:r>
            <a:r>
              <a:rPr lang="en-US" sz="2800" dirty="0">
                <a:latin typeface="Times New Roman" panose="02020603050405020304" pitchFamily="18" charset="0"/>
                <a:cs typeface="Times New Roman" panose="02020603050405020304" pitchFamily="18" charset="0"/>
              </a:rPr>
              <a:t> </a:t>
            </a:r>
          </a:p>
          <a:p>
            <a:pPr marL="914400" lvl="1"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Copy from </a:t>
            </a:r>
            <a:r>
              <a:rPr lang="en-US" sz="2800" b="1" dirty="0">
                <a:latin typeface="Times New Roman" panose="02020603050405020304" pitchFamily="18" charset="0"/>
                <a:cs typeface="Times New Roman" panose="02020603050405020304" pitchFamily="18" charset="0"/>
              </a:rPr>
              <a:t>“Push an existing repository from the command line”</a:t>
            </a:r>
          </a:p>
          <a:p>
            <a:pPr lvl="1">
              <a:lnSpc>
                <a:spcPct val="150000"/>
              </a:lnSpc>
            </a:pPr>
            <a:r>
              <a:rPr lang="en-US" sz="2800" dirty="0">
                <a:latin typeface="Times New Roman" panose="02020603050405020304" pitchFamily="18" charset="0"/>
                <a:cs typeface="Times New Roman" panose="02020603050405020304" pitchFamily="18" charset="0"/>
              </a:rPr>
              <a:t> </a:t>
            </a:r>
            <a:endParaRPr lang="en-IN" sz="2800" dirty="0">
              <a:latin typeface="Times New Roman" panose="02020603050405020304" pitchFamily="18" charset="0"/>
              <a:cs typeface="Times New Roman" panose="02020603050405020304" pitchFamily="18" charset="0"/>
            </a:endParaRPr>
          </a:p>
          <a:p>
            <a:pPr>
              <a:lnSpc>
                <a:spcPct val="150000"/>
              </a:lnSpc>
              <a:buNone/>
            </a:pPr>
            <a:r>
              <a:rPr lang="en-IN" sz="2800" b="1" dirty="0">
                <a:latin typeface="Times New Roman" panose="02020603050405020304" pitchFamily="18" charset="0"/>
                <a:cs typeface="Times New Roman" panose="02020603050405020304" pitchFamily="18" charset="0"/>
              </a:rPr>
              <a:t>Push Existing Project</a:t>
            </a:r>
          </a:p>
          <a:p>
            <a:pPr lvl="1">
              <a:lnSpc>
                <a:spcPct val="150000"/>
              </a:lnSpc>
            </a:pPr>
            <a:r>
              <a:rPr lang="en-IN" sz="2800" dirty="0">
                <a:solidFill>
                  <a:srgbClr val="FF0000"/>
                </a:solidFill>
                <a:latin typeface="Times New Roman" panose="02020603050405020304" pitchFamily="18" charset="0"/>
                <a:cs typeface="Times New Roman" panose="02020603050405020304" pitchFamily="18" charset="0"/>
              </a:rPr>
              <a:t>git remote add origin https://github.com/username/my-project.git</a:t>
            </a:r>
            <a:br>
              <a:rPr lang="en-IN" sz="2800" dirty="0">
                <a:solidFill>
                  <a:srgbClr val="FF0000"/>
                </a:solidFill>
                <a:latin typeface="Times New Roman" panose="02020603050405020304" pitchFamily="18" charset="0"/>
                <a:cs typeface="Times New Roman" panose="02020603050405020304" pitchFamily="18" charset="0"/>
              </a:rPr>
            </a:br>
            <a:r>
              <a:rPr lang="en-IN" sz="2800" dirty="0">
                <a:solidFill>
                  <a:srgbClr val="FF0000"/>
                </a:solidFill>
                <a:latin typeface="Times New Roman" panose="02020603050405020304" pitchFamily="18" charset="0"/>
                <a:cs typeface="Times New Roman" panose="02020603050405020304" pitchFamily="18" charset="0"/>
              </a:rPr>
              <a:t>git branch -M main</a:t>
            </a:r>
            <a:br>
              <a:rPr lang="en-IN" sz="2800" dirty="0">
                <a:solidFill>
                  <a:srgbClr val="FF0000"/>
                </a:solidFill>
                <a:latin typeface="Times New Roman" panose="02020603050405020304" pitchFamily="18" charset="0"/>
                <a:cs typeface="Times New Roman" panose="02020603050405020304" pitchFamily="18" charset="0"/>
              </a:rPr>
            </a:br>
            <a:r>
              <a:rPr lang="en-IN" sz="2800" dirty="0">
                <a:solidFill>
                  <a:srgbClr val="FF0000"/>
                </a:solidFill>
                <a:latin typeface="Times New Roman" panose="02020603050405020304" pitchFamily="18" charset="0"/>
                <a:cs typeface="Times New Roman" panose="02020603050405020304" pitchFamily="18" charset="0"/>
              </a:rPr>
              <a:t>git push -u origin main</a:t>
            </a:r>
          </a:p>
        </p:txBody>
      </p:sp>
    </p:spTree>
    <p:extLst>
      <p:ext uri="{BB962C8B-B14F-4D97-AF65-F5344CB8AC3E}">
        <p14:creationId xmlns:p14="http://schemas.microsoft.com/office/powerpoint/2010/main" val="152915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06C98A-B765-5378-1136-7CC912A7DD7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2BD04C7-317B-41DD-1B0C-A7B6AD446344}"/>
              </a:ext>
            </a:extLst>
          </p:cNvPr>
          <p:cNvSpPr txBox="1"/>
          <p:nvPr/>
        </p:nvSpPr>
        <p:spPr>
          <a:xfrm>
            <a:off x="740664" y="-164592"/>
            <a:ext cx="11676888" cy="8417176"/>
          </a:xfrm>
          <a:prstGeom prst="rect">
            <a:avLst/>
          </a:prstGeom>
          <a:noFill/>
        </p:spPr>
        <p:txBody>
          <a:bodyPr wrap="square">
            <a:spAutoFit/>
          </a:bodyPr>
          <a:lstStyle/>
          <a:p>
            <a:pPr>
              <a:lnSpc>
                <a:spcPct val="150000"/>
              </a:lnSpc>
              <a:buNone/>
            </a:pPr>
            <a:r>
              <a:rPr lang="en-IN" sz="2800" b="1" dirty="0">
                <a:latin typeface="Times New Roman" panose="02020603050405020304" pitchFamily="18" charset="0"/>
                <a:cs typeface="Times New Roman" panose="02020603050405020304" pitchFamily="18" charset="0"/>
              </a:rPr>
              <a:t>git remote add origin</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Connects your local project to GitHub </a:t>
            </a:r>
          </a:p>
          <a:p>
            <a:pPr lvl="2">
              <a:lnSpc>
                <a:spcPct val="150000"/>
              </a:lnSpc>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origin</a:t>
            </a:r>
            <a:r>
              <a:rPr lang="en-IN" sz="2800" dirty="0">
                <a:latin typeface="Times New Roman" panose="02020603050405020304" pitchFamily="18" charset="0"/>
                <a:cs typeface="Times New Roman" panose="02020603050405020304" pitchFamily="18" charset="0"/>
              </a:rPr>
              <a:t> = name given to your GitHub repository </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Stores the repository link for future use </a:t>
            </a:r>
          </a:p>
          <a:p>
            <a:pPr>
              <a:lnSpc>
                <a:spcPct val="150000"/>
              </a:lnSpc>
              <a:buNone/>
            </a:pPr>
            <a:r>
              <a:rPr lang="en-IN" sz="2800" b="1" dirty="0">
                <a:latin typeface="Times New Roman" panose="02020603050405020304" pitchFamily="18" charset="0"/>
                <a:cs typeface="Times New Roman" panose="02020603050405020304" pitchFamily="18" charset="0"/>
              </a:rPr>
              <a:t>git branch -M main</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Sets your branch name to </a:t>
            </a:r>
            <a:r>
              <a:rPr lang="en-IN" sz="2800" b="1" dirty="0">
                <a:latin typeface="Times New Roman" panose="02020603050405020304" pitchFamily="18" charset="0"/>
                <a:cs typeface="Times New Roman" panose="02020603050405020304" pitchFamily="18" charset="0"/>
              </a:rPr>
              <a:t>main</a:t>
            </a:r>
            <a:r>
              <a:rPr lang="en-IN" sz="2800" dirty="0">
                <a:latin typeface="Times New Roman" panose="02020603050405020304" pitchFamily="18" charset="0"/>
                <a:cs typeface="Times New Roman" panose="02020603050405020304" pitchFamily="18" charset="0"/>
              </a:rPr>
              <a:t> </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Ensures your local branch matches GitHub’s default branch </a:t>
            </a:r>
          </a:p>
          <a:p>
            <a:pPr>
              <a:lnSpc>
                <a:spcPct val="150000"/>
              </a:lnSpc>
              <a:buNone/>
            </a:pPr>
            <a:r>
              <a:rPr lang="en-IN" sz="2800" b="1" dirty="0">
                <a:latin typeface="Times New Roman" panose="02020603050405020304" pitchFamily="18" charset="0"/>
                <a:cs typeface="Times New Roman" panose="02020603050405020304" pitchFamily="18" charset="0"/>
              </a:rPr>
              <a:t>git push -u origin main</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Uploads your project to GitHub </a:t>
            </a:r>
          </a:p>
          <a:p>
            <a:pPr lvl="2">
              <a:lnSpc>
                <a:spcPct val="150000"/>
              </a:lnSpc>
              <a:buFont typeface="Arial" panose="020B0604020202020204" pitchFamily="34" charset="0"/>
              <a:buChar char="•"/>
            </a:pPr>
            <a:r>
              <a:rPr lang="en-IN" sz="2800" b="1" dirty="0">
                <a:latin typeface="Times New Roman" panose="02020603050405020304" pitchFamily="18" charset="0"/>
                <a:cs typeface="Times New Roman" panose="02020603050405020304" pitchFamily="18" charset="0"/>
              </a:rPr>
              <a:t>-u</a:t>
            </a:r>
            <a:r>
              <a:rPr lang="en-IN" sz="2800" dirty="0">
                <a:latin typeface="Times New Roman" panose="02020603050405020304" pitchFamily="18" charset="0"/>
                <a:cs typeface="Times New Roman" panose="02020603050405020304" pitchFamily="18" charset="0"/>
              </a:rPr>
              <a:t> → sets default upstream (so next time you can just use git push) </a:t>
            </a:r>
          </a:p>
          <a:p>
            <a:pPr lvl="2">
              <a:lnSpc>
                <a:spcPct val="150000"/>
              </a:lnSpc>
              <a:buFont typeface="Arial" panose="020B0604020202020204" pitchFamily="34" charset="0"/>
              <a:buChar char="•"/>
            </a:pPr>
            <a:r>
              <a:rPr lang="en-IN" sz="2800" dirty="0">
                <a:latin typeface="Times New Roman" panose="02020603050405020304" pitchFamily="18" charset="0"/>
                <a:cs typeface="Times New Roman" panose="02020603050405020304" pitchFamily="18" charset="0"/>
              </a:rPr>
              <a:t>Sends code from local → GitHub </a:t>
            </a:r>
          </a:p>
          <a:p>
            <a:pPr>
              <a:lnSpc>
                <a:spcPct val="150000"/>
              </a:lnSpc>
              <a:buNone/>
            </a:pPr>
            <a:br>
              <a:rPr lang="en-IN" sz="2800" dirty="0">
                <a:latin typeface="Times New Roman" panose="02020603050405020304" pitchFamily="18" charset="0"/>
                <a:cs typeface="Times New Roman" panose="02020603050405020304" pitchFamily="18" charset="0"/>
              </a:rPr>
            </a:br>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741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8F3A0F-E1EE-4790-10BB-80E5BB2C02F2}"/>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A63242F-1664-F48B-E1FD-25691A03078E}"/>
              </a:ext>
            </a:extLst>
          </p:cNvPr>
          <p:cNvSpPr txBox="1"/>
          <p:nvPr/>
        </p:nvSpPr>
        <p:spPr>
          <a:xfrm>
            <a:off x="1591056" y="438912"/>
            <a:ext cx="7550658" cy="5847178"/>
          </a:xfrm>
          <a:prstGeom prst="rect">
            <a:avLst/>
          </a:prstGeom>
          <a:noFill/>
        </p:spPr>
        <p:txBody>
          <a:bodyPr wrap="square">
            <a:spAutoFit/>
          </a:bodyPr>
          <a:lstStyle/>
          <a:p>
            <a:pPr algn="ctr">
              <a:lnSpc>
                <a:spcPct val="150000"/>
              </a:lnSpc>
              <a:buNone/>
            </a:pPr>
            <a:r>
              <a:rPr lang="en-US" sz="2800" b="1" dirty="0">
                <a:solidFill>
                  <a:srgbClr val="C00000"/>
                </a:solidFill>
              </a:rPr>
              <a:t>PROJECT SUCCESSFULLY UPLOADED</a:t>
            </a:r>
            <a:endParaRPr lang="en-US" sz="2800" dirty="0">
              <a:solidFill>
                <a:srgbClr val="C00000"/>
              </a:solidFill>
            </a:endParaRPr>
          </a:p>
          <a:p>
            <a:pPr marL="457200" indent="-457200">
              <a:lnSpc>
                <a:spcPct val="150000"/>
              </a:lnSpc>
              <a:buFont typeface="Arial" panose="020B0604020202020204" pitchFamily="34" charset="0"/>
              <a:buChar char="•"/>
            </a:pPr>
            <a:r>
              <a:rPr lang="en-US" sz="2800" dirty="0"/>
              <a:t>Initialized Git in our project </a:t>
            </a:r>
          </a:p>
          <a:p>
            <a:pPr marL="457200" indent="-457200">
              <a:lnSpc>
                <a:spcPct val="150000"/>
              </a:lnSpc>
              <a:buFont typeface="Arial" panose="020B0604020202020204" pitchFamily="34" charset="0"/>
              <a:buChar char="•"/>
            </a:pPr>
            <a:r>
              <a:rPr lang="en-US" sz="2800" dirty="0"/>
              <a:t>Added and committed files </a:t>
            </a:r>
          </a:p>
          <a:p>
            <a:pPr marL="457200" indent="-457200">
              <a:lnSpc>
                <a:spcPct val="150000"/>
              </a:lnSpc>
              <a:buFont typeface="Arial" panose="020B0604020202020204" pitchFamily="34" charset="0"/>
              <a:buChar char="•"/>
            </a:pPr>
            <a:r>
              <a:rPr lang="en-US" sz="2800" dirty="0"/>
              <a:t>Created a repository on GitHub </a:t>
            </a:r>
          </a:p>
          <a:p>
            <a:pPr marL="457200" indent="-457200">
              <a:lnSpc>
                <a:spcPct val="150000"/>
              </a:lnSpc>
              <a:buFont typeface="Arial" panose="020B0604020202020204" pitchFamily="34" charset="0"/>
              <a:buChar char="•"/>
            </a:pPr>
            <a:r>
              <a:rPr lang="en-US" sz="2800" dirty="0"/>
              <a:t>Connected local project to GitHub </a:t>
            </a:r>
          </a:p>
          <a:p>
            <a:pPr marL="457200" indent="-457200">
              <a:lnSpc>
                <a:spcPct val="150000"/>
              </a:lnSpc>
              <a:buFont typeface="Arial" panose="020B0604020202020204" pitchFamily="34" charset="0"/>
              <a:buChar char="•"/>
            </a:pPr>
            <a:r>
              <a:rPr lang="en-US" sz="2800" dirty="0"/>
              <a:t>Pushed code successfully </a:t>
            </a:r>
          </a:p>
          <a:p>
            <a:pPr marL="457200" indent="-457200">
              <a:lnSpc>
                <a:spcPct val="150000"/>
              </a:lnSpc>
              <a:buFont typeface="Arial" panose="020B0604020202020204" pitchFamily="34" charset="0"/>
              <a:buChar char="•"/>
            </a:pPr>
            <a:r>
              <a:rPr lang="en-US" sz="2800" dirty="0"/>
              <a:t>Your project is now live on GitHub</a:t>
            </a:r>
          </a:p>
          <a:p>
            <a:pPr marL="457200" indent="-457200">
              <a:lnSpc>
                <a:spcPct val="150000"/>
              </a:lnSpc>
              <a:buFont typeface="Arial" panose="020B0604020202020204" pitchFamily="34" charset="0"/>
              <a:buChar char="•"/>
            </a:pPr>
            <a:r>
              <a:rPr lang="en-US" sz="2800" dirty="0"/>
              <a:t>Accessible from anywhere</a:t>
            </a:r>
          </a:p>
          <a:p>
            <a:pPr marL="457200" indent="-457200">
              <a:lnSpc>
                <a:spcPct val="150000"/>
              </a:lnSpc>
              <a:buFont typeface="Arial" panose="020B0604020202020204" pitchFamily="34" charset="0"/>
              <a:buChar char="•"/>
            </a:pPr>
            <a:r>
              <a:rPr lang="en-US" sz="2800" dirty="0"/>
              <a:t>Ready to share with others</a:t>
            </a:r>
          </a:p>
        </p:txBody>
      </p:sp>
    </p:spTree>
    <p:extLst>
      <p:ext uri="{BB962C8B-B14F-4D97-AF65-F5344CB8AC3E}">
        <p14:creationId xmlns:p14="http://schemas.microsoft.com/office/powerpoint/2010/main" val="246790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C68DAF-26F0-FEB6-80C8-D6A334FEACF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3F3AB44-49C1-4285-745E-085388497BC6}"/>
              </a:ext>
            </a:extLst>
          </p:cNvPr>
          <p:cNvSpPr txBox="1"/>
          <p:nvPr/>
        </p:nvSpPr>
        <p:spPr>
          <a:xfrm>
            <a:off x="-1005840" y="-173736"/>
            <a:ext cx="14730984" cy="5831853"/>
          </a:xfrm>
          <a:prstGeom prst="rect">
            <a:avLst/>
          </a:prstGeom>
          <a:noFill/>
        </p:spPr>
        <p:txBody>
          <a:bodyPr wrap="square">
            <a:spAutoFit/>
          </a:bodyPr>
          <a:lstStyle/>
          <a:p>
            <a:pPr algn="ctr">
              <a:lnSpc>
                <a:spcPct val="150000"/>
              </a:lnSpc>
              <a:buNone/>
            </a:pPr>
            <a:r>
              <a:rPr lang="en-US" sz="2800" b="1" dirty="0">
                <a:solidFill>
                  <a:srgbClr val="FF0000"/>
                </a:solidFill>
                <a:latin typeface="Times New Roman" panose="02020603050405020304" pitchFamily="18" charset="0"/>
                <a:cs typeface="Times New Roman" panose="02020603050405020304" pitchFamily="18" charset="0"/>
              </a:rPr>
              <a:t>What is README.md?</a:t>
            </a:r>
            <a:endParaRPr lang="en-US" sz="2800" dirty="0">
              <a:solidFill>
                <a:srgbClr val="FF0000"/>
              </a:solidFill>
              <a:latin typeface="Times New Roman" panose="02020603050405020304" pitchFamily="18" charset="0"/>
              <a:cs typeface="Times New Roman" panose="02020603050405020304" pitchFamily="18" charset="0"/>
            </a:endParaRPr>
          </a:p>
          <a:p>
            <a:pPr algn="ctr">
              <a:lnSpc>
                <a:spcPct val="150000"/>
              </a:lnSpc>
              <a:buNone/>
            </a:pPr>
            <a:r>
              <a:rPr lang="en-US" sz="2800" dirty="0">
                <a:latin typeface="Times New Roman" panose="02020603050405020304" pitchFamily="18" charset="0"/>
                <a:cs typeface="Times New Roman" panose="02020603050405020304" pitchFamily="18" charset="0"/>
              </a:rPr>
              <a:t>A </a:t>
            </a:r>
            <a:r>
              <a:rPr lang="en-US" sz="2800" b="1" dirty="0">
                <a:latin typeface="Times New Roman" panose="02020603050405020304" pitchFamily="18" charset="0"/>
                <a:cs typeface="Times New Roman" panose="02020603050405020304" pitchFamily="18" charset="0"/>
              </a:rPr>
              <a:t>README.md</a:t>
            </a:r>
            <a:r>
              <a:rPr lang="en-US" sz="2800" dirty="0">
                <a:latin typeface="Times New Roman" panose="02020603050405020304" pitchFamily="18" charset="0"/>
                <a:cs typeface="Times New Roman" panose="02020603050405020304" pitchFamily="18" charset="0"/>
              </a:rPr>
              <a:t> file is a document that explains your project.</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It provides important information like purpose, usage, and instructions.</a:t>
            </a:r>
          </a:p>
          <a:p>
            <a:pPr algn="ctr">
              <a:lnSpc>
                <a:spcPct val="150000"/>
              </a:lnSpc>
              <a:buNone/>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	 Why README is Important:</a:t>
            </a:r>
          </a:p>
          <a:p>
            <a:pPr marL="1657350" lvl="3"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Explains what your project does </a:t>
            </a:r>
          </a:p>
          <a:p>
            <a:pPr marL="1657350" lvl="3"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Helps others understand your code </a:t>
            </a:r>
          </a:p>
          <a:p>
            <a:pPr marL="1657350" lvl="3"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Provides setup and usage instructions </a:t>
            </a:r>
          </a:p>
          <a:p>
            <a:pPr marL="1657350" lvl="3"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Improves your project presentation </a:t>
            </a:r>
          </a:p>
        </p:txBody>
      </p:sp>
      <p:sp>
        <p:nvSpPr>
          <p:cNvPr id="6" name="TextBox 5">
            <a:extLst>
              <a:ext uri="{FF2B5EF4-FFF2-40B4-BE49-F238E27FC236}">
                <a16:creationId xmlns:a16="http://schemas.microsoft.com/office/drawing/2014/main" id="{E987DBB3-9F99-8960-E46D-96CAA5286753}"/>
              </a:ext>
            </a:extLst>
          </p:cNvPr>
          <p:cNvSpPr txBox="1"/>
          <p:nvPr/>
        </p:nvSpPr>
        <p:spPr>
          <a:xfrm>
            <a:off x="6629400" y="2371726"/>
            <a:ext cx="5753100" cy="3902386"/>
          </a:xfrm>
          <a:prstGeom prst="rect">
            <a:avLst/>
          </a:prstGeom>
          <a:noFill/>
        </p:spPr>
        <p:txBody>
          <a:bodyPr wrap="square">
            <a:spAutoFit/>
          </a:bodyPr>
          <a:lstStyle/>
          <a:p>
            <a:pPr>
              <a:lnSpc>
                <a:spcPct val="150000"/>
              </a:lnSpc>
              <a:buNone/>
            </a:pPr>
            <a:r>
              <a:rPr lang="en-US" sz="2800" b="1" dirty="0">
                <a:latin typeface="Times New Roman" panose="02020603050405020304" pitchFamily="18" charset="0"/>
                <a:cs typeface="Times New Roman" panose="02020603050405020304" pitchFamily="18" charset="0"/>
              </a:rPr>
              <a:t>What to Include in README:</a:t>
            </a:r>
          </a:p>
          <a:p>
            <a:pPr marL="285750"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Project Title </a:t>
            </a:r>
          </a:p>
          <a:p>
            <a:pPr marL="285750"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Description </a:t>
            </a:r>
          </a:p>
          <a:p>
            <a:pPr marL="285750"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Features </a:t>
            </a:r>
          </a:p>
          <a:p>
            <a:pPr marL="285750"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Installation Steps </a:t>
            </a:r>
          </a:p>
          <a:p>
            <a:pPr marL="285750"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Usage Instructions </a:t>
            </a:r>
          </a:p>
        </p:txBody>
      </p:sp>
    </p:spTree>
    <p:extLst>
      <p:ext uri="{BB962C8B-B14F-4D97-AF65-F5344CB8AC3E}">
        <p14:creationId xmlns:p14="http://schemas.microsoft.com/office/powerpoint/2010/main" val="1568772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23F5D5-BEAE-2AF9-A34D-B4B3B4933F2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58A29A5-7518-8932-BB15-D14769631B72}"/>
              </a:ext>
            </a:extLst>
          </p:cNvPr>
          <p:cNvSpPr txBox="1"/>
          <p:nvPr/>
        </p:nvSpPr>
        <p:spPr>
          <a:xfrm>
            <a:off x="0" y="2979158"/>
            <a:ext cx="12518136" cy="707886"/>
          </a:xfrm>
          <a:prstGeom prst="rect">
            <a:avLst/>
          </a:prstGeom>
          <a:noFill/>
        </p:spPr>
        <p:txBody>
          <a:bodyPr wrap="square">
            <a:spAutoFit/>
          </a:bodyPr>
          <a:lstStyle/>
          <a:p>
            <a:pPr algn="ctr"/>
            <a:r>
              <a:rPr lang="en-US" sz="4000" b="1" dirty="0">
                <a:latin typeface="Times New Roman" panose="02020603050405020304" pitchFamily="18" charset="0"/>
                <a:cs typeface="Times New Roman" panose="02020603050405020304" pitchFamily="18" charset="0"/>
              </a:rPr>
              <a:t>Deploy Your Project on GitHub</a:t>
            </a:r>
            <a:endParaRPr lang="en-IN"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3497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254244-C0D9-D85D-1DA9-F22B3C300FCB}"/>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F55F8BF-567C-7661-C196-C7585563E414}"/>
              </a:ext>
            </a:extLst>
          </p:cNvPr>
          <p:cNvSpPr txBox="1"/>
          <p:nvPr/>
        </p:nvSpPr>
        <p:spPr>
          <a:xfrm>
            <a:off x="521208" y="0"/>
            <a:ext cx="12646152" cy="6939849"/>
          </a:xfrm>
          <a:prstGeom prst="rect">
            <a:avLst/>
          </a:prstGeom>
          <a:noFill/>
        </p:spPr>
        <p:txBody>
          <a:bodyPr wrap="square">
            <a:spAutoFit/>
          </a:bodyPr>
          <a:lstStyle/>
          <a:p>
            <a:pPr algn="ctr">
              <a:lnSpc>
                <a:spcPct val="150000"/>
              </a:lnSpc>
              <a:buNone/>
            </a:pPr>
            <a:r>
              <a:rPr lang="en-IN" sz="2800" b="1" dirty="0">
                <a:latin typeface="Times New Roman" panose="02020603050405020304" pitchFamily="18" charset="0"/>
                <a:cs typeface="Times New Roman" panose="02020603050405020304" pitchFamily="18" charset="0"/>
              </a:rPr>
              <a:t>Deploy Your Project on GitHub</a:t>
            </a:r>
            <a:endParaRPr lang="en-IN" sz="2800" dirty="0">
              <a:latin typeface="Times New Roman" panose="02020603050405020304" pitchFamily="18" charset="0"/>
              <a:cs typeface="Times New Roman" panose="02020603050405020304" pitchFamily="18" charset="0"/>
            </a:endParaRPr>
          </a:p>
          <a:p>
            <a:pPr algn="ctr">
              <a:lnSpc>
                <a:spcPct val="150000"/>
              </a:lnSpc>
              <a:buNone/>
            </a:pPr>
            <a:r>
              <a:rPr lang="en-IN" sz="2000" b="1" dirty="0">
                <a:latin typeface="Times New Roman" panose="02020603050405020304" pitchFamily="18" charset="0"/>
                <a:cs typeface="Times New Roman" panose="02020603050405020304" pitchFamily="18" charset="0"/>
              </a:rPr>
              <a:t>[ Using GitHub Pages ]</a:t>
            </a:r>
          </a:p>
          <a:p>
            <a:pPr>
              <a:lnSpc>
                <a:spcPct val="150000"/>
              </a:lnSpc>
              <a:buNone/>
            </a:pPr>
            <a:r>
              <a:rPr lang="en-IN" sz="2800" b="1" dirty="0">
                <a:latin typeface="Times New Roman" panose="02020603050405020304" pitchFamily="18" charset="0"/>
                <a:cs typeface="Times New Roman" panose="02020603050405020304" pitchFamily="18" charset="0"/>
              </a:rPr>
              <a:t>Steps:</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Go to your repository on GitHub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Click </a:t>
            </a:r>
            <a:r>
              <a:rPr lang="en-IN" sz="2800" b="1" dirty="0">
                <a:latin typeface="Times New Roman" panose="02020603050405020304" pitchFamily="18" charset="0"/>
                <a:cs typeface="Times New Roman" panose="02020603050405020304" pitchFamily="18" charset="0"/>
              </a:rPr>
              <a:t>Settings</a:t>
            </a:r>
            <a:r>
              <a:rPr lang="en-IN" sz="2800" dirty="0">
                <a:latin typeface="Times New Roman" panose="02020603050405020304" pitchFamily="18" charset="0"/>
                <a:cs typeface="Times New Roman" panose="02020603050405020304" pitchFamily="18" charset="0"/>
              </a:rPr>
              <a:t>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Go to </a:t>
            </a:r>
            <a:r>
              <a:rPr lang="en-IN" sz="2800" b="1" dirty="0">
                <a:latin typeface="Times New Roman" panose="02020603050405020304" pitchFamily="18" charset="0"/>
                <a:cs typeface="Times New Roman" panose="02020603050405020304" pitchFamily="18" charset="0"/>
              </a:rPr>
              <a:t>Pages</a:t>
            </a:r>
            <a:r>
              <a:rPr lang="en-IN" sz="2800" dirty="0">
                <a:latin typeface="Times New Roman" panose="02020603050405020304" pitchFamily="18" charset="0"/>
                <a:cs typeface="Times New Roman" panose="02020603050405020304" pitchFamily="18" charset="0"/>
              </a:rPr>
              <a:t> (left side menu)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Under </a:t>
            </a:r>
            <a:r>
              <a:rPr lang="en-IN" sz="2800" b="1" dirty="0">
                <a:latin typeface="Times New Roman" panose="02020603050405020304" pitchFamily="18" charset="0"/>
                <a:cs typeface="Times New Roman" panose="02020603050405020304" pitchFamily="18" charset="0"/>
              </a:rPr>
              <a:t>Source</a:t>
            </a:r>
            <a:r>
              <a:rPr lang="en-IN" sz="2800" dirty="0">
                <a:latin typeface="Times New Roman" panose="02020603050405020304" pitchFamily="18" charset="0"/>
                <a:cs typeface="Times New Roman" panose="02020603050405020304" pitchFamily="18" charset="0"/>
              </a:rPr>
              <a:t>, select: </a:t>
            </a:r>
          </a:p>
          <a:p>
            <a:pPr marL="1657350" lvl="3" indent="-285750">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Branch → main </a:t>
            </a:r>
          </a:p>
          <a:p>
            <a:pPr marL="1657350" lvl="3" indent="-285750">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Folder → / (root) </a:t>
            </a:r>
          </a:p>
          <a:p>
            <a:pPr lvl="2">
              <a:lnSpc>
                <a:spcPct val="150000"/>
              </a:lnSpc>
              <a:buFont typeface="+mj-lt"/>
              <a:buAutoNum type="arabicPeriod"/>
            </a:pPr>
            <a:r>
              <a:rPr lang="en-IN" sz="2800" dirty="0">
                <a:latin typeface="Times New Roman" panose="02020603050405020304" pitchFamily="18" charset="0"/>
                <a:cs typeface="Times New Roman" panose="02020603050405020304" pitchFamily="18" charset="0"/>
              </a:rPr>
              <a:t>Click </a:t>
            </a:r>
            <a:r>
              <a:rPr lang="en-IN" sz="2800" b="1" dirty="0">
                <a:latin typeface="Times New Roman" panose="02020603050405020304" pitchFamily="18" charset="0"/>
                <a:cs typeface="Times New Roman" panose="02020603050405020304" pitchFamily="18" charset="0"/>
              </a:rPr>
              <a:t>Save</a:t>
            </a:r>
            <a:r>
              <a:rPr lang="en-IN" sz="2800" dirty="0">
                <a:latin typeface="Times New Roman" panose="02020603050405020304" pitchFamily="18" charset="0"/>
                <a:cs typeface="Times New Roman" panose="02020603050405020304" pitchFamily="18" charset="0"/>
              </a:rPr>
              <a:t> </a:t>
            </a:r>
          </a:p>
          <a:p>
            <a:pPr>
              <a:lnSpc>
                <a:spcPct val="150000"/>
              </a:lnSpc>
              <a:buNone/>
            </a:pPr>
            <a:r>
              <a:rPr lang="en-IN" sz="2800" b="1" dirty="0">
                <a:latin typeface="Times New Roman" panose="02020603050405020304" pitchFamily="18" charset="0"/>
                <a:cs typeface="Times New Roman" panose="02020603050405020304" pitchFamily="18" charset="0"/>
              </a:rPr>
              <a:t>Result: </a:t>
            </a:r>
            <a:r>
              <a:rPr lang="en-IN" sz="2800" dirty="0">
                <a:latin typeface="Times New Roman" panose="02020603050405020304" pitchFamily="18" charset="0"/>
                <a:cs typeface="Times New Roman" panose="02020603050405020304" pitchFamily="18" charset="0"/>
              </a:rPr>
              <a:t>Your website will be live at: </a:t>
            </a:r>
            <a:r>
              <a:rPr lang="en-IN" sz="2800" dirty="0">
                <a:solidFill>
                  <a:srgbClr val="FF0000"/>
                </a:solidFill>
                <a:latin typeface="Times New Roman" panose="02020603050405020304" pitchFamily="18" charset="0"/>
                <a:cs typeface="Times New Roman" panose="02020603050405020304" pitchFamily="18" charset="0"/>
              </a:rPr>
              <a:t>https://username.github.io/repository-name</a:t>
            </a:r>
          </a:p>
        </p:txBody>
      </p:sp>
    </p:spTree>
    <p:extLst>
      <p:ext uri="{BB962C8B-B14F-4D97-AF65-F5344CB8AC3E}">
        <p14:creationId xmlns:p14="http://schemas.microsoft.com/office/powerpoint/2010/main" val="68940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72F202-D550-4D27-BF08-301FDA2697C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23A6440-C978-8FC8-3FBB-F81717D99FB9}"/>
              </a:ext>
            </a:extLst>
          </p:cNvPr>
          <p:cNvSpPr txBox="1"/>
          <p:nvPr/>
        </p:nvSpPr>
        <p:spPr>
          <a:xfrm>
            <a:off x="0" y="2267712"/>
            <a:ext cx="12192000" cy="830997"/>
          </a:xfrm>
          <a:prstGeom prst="rect">
            <a:avLst/>
          </a:prstGeom>
          <a:noFill/>
        </p:spPr>
        <p:txBody>
          <a:bodyPr wrap="square">
            <a:spAutoFit/>
          </a:bodyPr>
          <a:lstStyle/>
          <a:p>
            <a:pPr algn="ctr"/>
            <a:r>
              <a:rPr lang="en-IN" sz="4800" b="1" dirty="0">
                <a:latin typeface="Times New Roman" panose="02020603050405020304" pitchFamily="18" charset="0"/>
                <a:cs typeface="Times New Roman" panose="02020603050405020304" pitchFamily="18" charset="0"/>
              </a:rPr>
              <a:t>Getting Code from GitHub</a:t>
            </a:r>
          </a:p>
        </p:txBody>
      </p:sp>
    </p:spTree>
    <p:extLst>
      <p:ext uri="{BB962C8B-B14F-4D97-AF65-F5344CB8AC3E}">
        <p14:creationId xmlns:p14="http://schemas.microsoft.com/office/powerpoint/2010/main" val="650207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1C10F3-4867-1F14-CD80-3E25B35CE21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3FB5971-7162-D34F-7C2F-347FE1900353}"/>
              </a:ext>
            </a:extLst>
          </p:cNvPr>
          <p:cNvSpPr txBox="1"/>
          <p:nvPr/>
        </p:nvSpPr>
        <p:spPr>
          <a:xfrm>
            <a:off x="877824" y="0"/>
            <a:ext cx="11183112" cy="6478184"/>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Option 1: Clone Repository </a:t>
            </a:r>
          </a:p>
          <a:p>
            <a:pPr>
              <a:lnSpc>
                <a:spcPct val="150000"/>
              </a:lnSpc>
              <a:buNone/>
            </a:pPr>
            <a:r>
              <a:rPr lang="en-US" sz="2800" b="1" dirty="0">
                <a:latin typeface="Times New Roman" panose="02020603050405020304" pitchFamily="18" charset="0"/>
                <a:cs typeface="Times New Roman" panose="02020603050405020304" pitchFamily="18" charset="0"/>
              </a:rPr>
              <a:t>Command :</a:t>
            </a:r>
          </a:p>
          <a:p>
            <a:pPr lvl="2">
              <a:lnSpc>
                <a:spcPct val="150000"/>
              </a:lnSpc>
            </a:pPr>
            <a:r>
              <a:rPr lang="en-US" sz="2800" dirty="0">
                <a:latin typeface="Times New Roman" panose="02020603050405020304" pitchFamily="18" charset="0"/>
                <a:cs typeface="Times New Roman" panose="02020603050405020304" pitchFamily="18" charset="0"/>
              </a:rPr>
              <a:t>git clone </a:t>
            </a:r>
            <a:r>
              <a:rPr lang="en-US" sz="2800" dirty="0">
                <a:latin typeface="Times New Roman" panose="02020603050405020304" pitchFamily="18" charset="0"/>
                <a:cs typeface="Times New Roman" panose="02020603050405020304" pitchFamily="18" charset="0"/>
                <a:hlinkClick r:id="rId3"/>
              </a:rPr>
              <a:t>https://github.com/username/repository-name.git</a:t>
            </a:r>
            <a:endParaRPr lang="en-US" sz="2800" dirty="0">
              <a:latin typeface="Times New Roman" panose="02020603050405020304" pitchFamily="18" charset="0"/>
              <a:cs typeface="Times New Roman" panose="02020603050405020304" pitchFamily="18" charset="0"/>
            </a:endParaRPr>
          </a:p>
          <a:p>
            <a:pPr lvl="2">
              <a:lnSpc>
                <a:spcPct val="150000"/>
              </a:lnSpc>
            </a:pPr>
            <a:endParaRPr lang="en-US" sz="2800" dirty="0">
              <a:latin typeface="Times New Roman" panose="02020603050405020304" pitchFamily="18" charset="0"/>
              <a:cs typeface="Times New Roman" panose="02020603050405020304" pitchFamily="18" charset="0"/>
            </a:endParaRPr>
          </a:p>
          <a:p>
            <a:pPr>
              <a:lnSpc>
                <a:spcPct val="150000"/>
              </a:lnSpc>
            </a:pPr>
            <a:r>
              <a:rPr lang="en-US" sz="2800" b="1" dirty="0">
                <a:latin typeface="Times New Roman" panose="02020603050405020304" pitchFamily="18" charset="0"/>
                <a:cs typeface="Times New Roman" panose="02020603050405020304" pitchFamily="18" charset="0"/>
              </a:rPr>
              <a:t>What Happens Step-by-Step:</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 run the command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Git connects to GitHub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Downloads the repository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Creates a folder in your system </a:t>
            </a:r>
          </a:p>
          <a:p>
            <a:pPr marL="1371600" lvl="2"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Project is ready to use</a:t>
            </a:r>
          </a:p>
        </p:txBody>
      </p:sp>
    </p:spTree>
    <p:extLst>
      <p:ext uri="{BB962C8B-B14F-4D97-AF65-F5344CB8AC3E}">
        <p14:creationId xmlns:p14="http://schemas.microsoft.com/office/powerpoint/2010/main" val="2868684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8554C2-D9BE-1262-F616-50CB624B89C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92B69D4-F69D-C853-9DE1-6D6152488614}"/>
              </a:ext>
            </a:extLst>
          </p:cNvPr>
          <p:cNvSpPr txBox="1"/>
          <p:nvPr/>
        </p:nvSpPr>
        <p:spPr>
          <a:xfrm>
            <a:off x="1133856" y="164592"/>
            <a:ext cx="9006840" cy="5831853"/>
          </a:xfrm>
          <a:prstGeom prst="rect">
            <a:avLst/>
          </a:prstGeom>
          <a:noFill/>
        </p:spPr>
        <p:txBody>
          <a:bodyPr wrap="square">
            <a:spAutoFit/>
          </a:bodyPr>
          <a:lstStyle/>
          <a:p>
            <a:pPr>
              <a:lnSpc>
                <a:spcPct val="150000"/>
              </a:lnSpc>
              <a:buNone/>
            </a:pPr>
            <a:r>
              <a:rPr lang="en-US" sz="2800" b="1" u="sng" dirty="0">
                <a:latin typeface="Times New Roman" panose="02020603050405020304" pitchFamily="18" charset="0"/>
                <a:cs typeface="Times New Roman" panose="02020603050405020304" pitchFamily="18" charset="0"/>
              </a:rPr>
              <a:t>Example:</a:t>
            </a:r>
          </a:p>
          <a:p>
            <a:pPr>
              <a:lnSpc>
                <a:spcPct val="150000"/>
              </a:lnSpc>
              <a:buNone/>
            </a:pPr>
            <a:r>
              <a:rPr lang="en-US" sz="2800" dirty="0">
                <a:latin typeface="Times New Roman" panose="02020603050405020304" pitchFamily="18" charset="0"/>
                <a:cs typeface="Times New Roman" panose="02020603050405020304" pitchFamily="18" charset="0"/>
              </a:rPr>
              <a:t>Command:</a:t>
            </a:r>
          </a:p>
          <a:p>
            <a:pPr rtl="0">
              <a:lnSpc>
                <a:spcPct val="150000"/>
              </a:lnSpc>
              <a:buNone/>
            </a:pPr>
            <a:r>
              <a:rPr lang="en-US" sz="2800" dirty="0">
                <a:latin typeface="Times New Roman" panose="02020603050405020304" pitchFamily="18" charset="0"/>
                <a:cs typeface="Times New Roman" panose="02020603050405020304" pitchFamily="18" charset="0"/>
              </a:rPr>
              <a:t>		git clone https://github.com/user/my-project.git</a:t>
            </a:r>
          </a:p>
          <a:p>
            <a:pPr>
              <a:lnSpc>
                <a:spcPct val="150000"/>
              </a:lnSpc>
              <a:buNone/>
            </a:pPr>
            <a:r>
              <a:rPr lang="en-US" sz="2800" dirty="0">
                <a:latin typeface="Times New Roman" panose="02020603050405020304" pitchFamily="18" charset="0"/>
                <a:cs typeface="Times New Roman" panose="02020603050405020304" pitchFamily="18" charset="0"/>
              </a:rPr>
              <a:t>Result:</a:t>
            </a:r>
          </a:p>
          <a:p>
            <a:pPr lvl="4">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Folder created → my-project/ </a:t>
            </a:r>
          </a:p>
          <a:p>
            <a:pPr lvl="4">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Inside → all files + history </a:t>
            </a:r>
          </a:p>
          <a:p>
            <a:pPr>
              <a:lnSpc>
                <a:spcPct val="150000"/>
              </a:lnSpc>
              <a:buNone/>
            </a:pPr>
            <a:r>
              <a:rPr lang="en-US" sz="2800" dirty="0">
                <a:latin typeface="Times New Roman" panose="02020603050405020304" pitchFamily="18" charset="0"/>
                <a:cs typeface="Times New Roman" panose="02020603050405020304" pitchFamily="18" charset="0"/>
              </a:rPr>
              <a:t>Next:</a:t>
            </a:r>
          </a:p>
          <a:p>
            <a:pPr lvl="4">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Open the folder </a:t>
            </a:r>
          </a:p>
          <a:p>
            <a:pPr lvl="4">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Start editing or running the project</a:t>
            </a:r>
          </a:p>
        </p:txBody>
      </p:sp>
    </p:spTree>
    <p:extLst>
      <p:ext uri="{BB962C8B-B14F-4D97-AF65-F5344CB8AC3E}">
        <p14:creationId xmlns:p14="http://schemas.microsoft.com/office/powerpoint/2010/main" val="1157685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170019-5A07-5A6A-3498-B3A9B84B4F3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8A4392F-E233-0BED-CB8F-948FA3F70583}"/>
              </a:ext>
            </a:extLst>
          </p:cNvPr>
          <p:cNvSpPr txBox="1"/>
          <p:nvPr/>
        </p:nvSpPr>
        <p:spPr>
          <a:xfrm>
            <a:off x="996696" y="-155448"/>
            <a:ext cx="10040112" cy="7124514"/>
          </a:xfrm>
          <a:prstGeom prst="rect">
            <a:avLst/>
          </a:prstGeom>
          <a:noFill/>
        </p:spPr>
        <p:txBody>
          <a:bodyPr wrap="square">
            <a:spAutoFit/>
          </a:bodyPr>
          <a:lstStyle/>
          <a:p>
            <a:pPr>
              <a:lnSpc>
                <a:spcPct val="150000"/>
              </a:lnSpc>
              <a:buNone/>
            </a:pPr>
            <a:r>
              <a:rPr lang="en-US" sz="2800" b="1" dirty="0">
                <a:highlight>
                  <a:srgbClr val="FFFF00"/>
                </a:highlight>
                <a:latin typeface="Times New Roman" panose="02020603050405020304" pitchFamily="18" charset="0"/>
                <a:cs typeface="Times New Roman" panose="02020603050405020304" pitchFamily="18" charset="0"/>
              </a:rPr>
              <a:t>Option 2: Download ZIP</a:t>
            </a:r>
          </a:p>
          <a:p>
            <a:pPr>
              <a:lnSpc>
                <a:spcPct val="150000"/>
              </a:lnSpc>
              <a:buNone/>
            </a:pPr>
            <a:r>
              <a:rPr lang="en-US" sz="2800" b="1" dirty="0">
                <a:latin typeface="Times New Roman" panose="02020603050405020304" pitchFamily="18" charset="0"/>
                <a:cs typeface="Times New Roman" panose="02020603050405020304" pitchFamily="18" charset="0"/>
              </a:rPr>
              <a:t>Steps:</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Go to the repository on GitHub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Click Code button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Select Download ZIP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Extract the ZIP file on your computer </a:t>
            </a:r>
          </a:p>
          <a:p>
            <a:pPr lvl="2">
              <a:lnSpc>
                <a:spcPct val="150000"/>
              </a:lnSpc>
              <a:buFont typeface="+mj-lt"/>
              <a:buAutoNum type="arabicPeriod"/>
            </a:pPr>
            <a:endParaRPr lang="en-US" sz="2800" dirty="0">
              <a:latin typeface="Times New Roman" panose="02020603050405020304" pitchFamily="18" charset="0"/>
              <a:cs typeface="Times New Roman" panose="02020603050405020304" pitchFamily="18" charset="0"/>
            </a:endParaRPr>
          </a:p>
          <a:p>
            <a:pPr lvl="2">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Downloads the project as a ZIP file </a:t>
            </a:r>
          </a:p>
          <a:p>
            <a:pPr lvl="2">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Contains only project files (HTML, CSS, JS, etc.) </a:t>
            </a:r>
          </a:p>
          <a:p>
            <a:pPr lvl="2">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Does NOT include Git history or tracking </a:t>
            </a:r>
          </a:p>
          <a:p>
            <a:pPr lvl="2">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.git folder is included </a:t>
            </a:r>
          </a:p>
        </p:txBody>
      </p:sp>
    </p:spTree>
    <p:extLst>
      <p:ext uri="{BB962C8B-B14F-4D97-AF65-F5344CB8AC3E}">
        <p14:creationId xmlns:p14="http://schemas.microsoft.com/office/powerpoint/2010/main" val="782675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4C38A9-9D91-C50C-D403-C157084BFA4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501E324-E488-50EA-DD81-04EE608961CA}"/>
              </a:ext>
            </a:extLst>
          </p:cNvPr>
          <p:cNvSpPr txBox="1"/>
          <p:nvPr/>
        </p:nvSpPr>
        <p:spPr>
          <a:xfrm>
            <a:off x="1161288" y="0"/>
            <a:ext cx="7980426" cy="6478184"/>
          </a:xfrm>
          <a:prstGeom prst="rect">
            <a:avLst/>
          </a:prstGeom>
          <a:noFill/>
        </p:spPr>
        <p:txBody>
          <a:bodyPr wrap="square">
            <a:spAutoFit/>
          </a:bodyPr>
          <a:lstStyle/>
          <a:p>
            <a:pPr>
              <a:lnSpc>
                <a:spcPct val="150000"/>
              </a:lnSpc>
              <a:buNone/>
            </a:pPr>
            <a:r>
              <a:rPr lang="en-US" sz="2800" b="1" dirty="0">
                <a:latin typeface="Times New Roman" panose="02020603050405020304" pitchFamily="18" charset="0"/>
                <a:cs typeface="Times New Roman" panose="02020603050405020304" pitchFamily="18" charset="0"/>
              </a:rPr>
              <a:t>Next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Files are downloaded as compressed ZIP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You extract it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A normal project folder is created </a:t>
            </a:r>
          </a:p>
          <a:p>
            <a:pPr lvl="2">
              <a:lnSpc>
                <a:spcPct val="150000"/>
              </a:lnSpc>
              <a:buFont typeface="+mj-lt"/>
              <a:buAutoNum type="arabicPeriod"/>
            </a:pPr>
            <a:r>
              <a:rPr lang="en-US" sz="2800" dirty="0">
                <a:latin typeface="Times New Roman" panose="02020603050405020304" pitchFamily="18" charset="0"/>
                <a:cs typeface="Times New Roman" panose="02020603050405020304" pitchFamily="18" charset="0"/>
              </a:rPr>
              <a:t>You can open and use the files </a:t>
            </a:r>
          </a:p>
          <a:p>
            <a:pPr>
              <a:lnSpc>
                <a:spcPct val="150000"/>
              </a:lnSpc>
            </a:pPr>
            <a:endParaRPr lang="en-US" sz="2800" dirty="0">
              <a:latin typeface="Times New Roman" panose="02020603050405020304" pitchFamily="18" charset="0"/>
              <a:cs typeface="Times New Roman" panose="02020603050405020304" pitchFamily="18" charset="0"/>
            </a:endParaRPr>
          </a:p>
          <a:p>
            <a:pPr>
              <a:lnSpc>
                <a:spcPct val="150000"/>
              </a:lnSpc>
              <a:buNone/>
            </a:pPr>
            <a:r>
              <a:rPr lang="en-US" sz="2800" b="1" dirty="0">
                <a:latin typeface="Times New Roman" panose="02020603050405020304" pitchFamily="18" charset="0"/>
                <a:cs typeface="Times New Roman" panose="02020603050405020304" pitchFamily="18" charset="0"/>
              </a:rPr>
              <a:t>Example:</a:t>
            </a:r>
          </a:p>
          <a:p>
            <a:pPr marL="1200150" lvl="2"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Download project → project.zip</a:t>
            </a:r>
          </a:p>
          <a:p>
            <a:pPr marL="1200150" lvl="2"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Extract → project/ folder</a:t>
            </a:r>
          </a:p>
          <a:p>
            <a:pPr marL="1200150" lvl="2"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Open in VS Code → Start working</a:t>
            </a:r>
          </a:p>
        </p:txBody>
      </p:sp>
    </p:spTree>
    <p:extLst>
      <p:ext uri="{BB962C8B-B14F-4D97-AF65-F5344CB8AC3E}">
        <p14:creationId xmlns:p14="http://schemas.microsoft.com/office/powerpoint/2010/main" val="3603998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8696CE-A66B-4732-A0AE-9020E97ADD7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238BD9D-81A9-1445-5FFB-3779EA45FA65}"/>
              </a:ext>
            </a:extLst>
          </p:cNvPr>
          <p:cNvSpPr txBox="1"/>
          <p:nvPr/>
        </p:nvSpPr>
        <p:spPr>
          <a:xfrm>
            <a:off x="0" y="2514600"/>
            <a:ext cx="12399264" cy="769441"/>
          </a:xfrm>
          <a:prstGeom prst="rect">
            <a:avLst/>
          </a:prstGeom>
          <a:noFill/>
        </p:spPr>
        <p:txBody>
          <a:bodyPr wrap="square">
            <a:spAutoFit/>
          </a:bodyPr>
          <a:lstStyle/>
          <a:p>
            <a:pPr algn="ctr"/>
            <a:r>
              <a:rPr lang="en-IN" sz="4400" b="1" dirty="0">
                <a:latin typeface="Times New Roman" panose="02020603050405020304" pitchFamily="18" charset="0"/>
                <a:cs typeface="Times New Roman" panose="02020603050405020304" pitchFamily="18" charset="0"/>
              </a:rPr>
              <a:t>Handling File Changes in Git</a:t>
            </a:r>
          </a:p>
        </p:txBody>
      </p:sp>
    </p:spTree>
    <p:extLst>
      <p:ext uri="{BB962C8B-B14F-4D97-AF65-F5344CB8AC3E}">
        <p14:creationId xmlns:p14="http://schemas.microsoft.com/office/powerpoint/2010/main" val="39148154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C8C96D-6EF1-A1A8-07D6-40B33D4E2E7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41B640F-F955-2848-6C83-58DD84E0ED65}"/>
              </a:ext>
            </a:extLst>
          </p:cNvPr>
          <p:cNvSpPr txBox="1"/>
          <p:nvPr/>
        </p:nvSpPr>
        <p:spPr>
          <a:xfrm>
            <a:off x="548640" y="-155448"/>
            <a:ext cx="11643360" cy="7124514"/>
          </a:xfrm>
          <a:prstGeom prst="rect">
            <a:avLst/>
          </a:prstGeom>
          <a:noFill/>
        </p:spPr>
        <p:txBody>
          <a:bodyPr wrap="square">
            <a:spAutoFit/>
          </a:bodyPr>
          <a:lstStyle/>
          <a:p>
            <a:pPr marL="457200" indent="-457200">
              <a:lnSpc>
                <a:spcPct val="150000"/>
              </a:lnSpc>
              <a:buFont typeface="Wingdings" panose="05000000000000000000" pitchFamily="2" charset="2"/>
              <a:buChar char="v"/>
            </a:pPr>
            <a:r>
              <a:rPr lang="en-US" sz="2800" b="1" dirty="0">
                <a:highlight>
                  <a:srgbClr val="FFFF00"/>
                </a:highlight>
                <a:latin typeface="Times New Roman" panose="02020603050405020304" pitchFamily="18" charset="0"/>
                <a:cs typeface="Times New Roman" panose="02020603050405020304" pitchFamily="18" charset="0"/>
              </a:rPr>
              <a:t>If You Modify (Edit) Files </a:t>
            </a:r>
          </a:p>
          <a:p>
            <a:pPr>
              <a:lnSpc>
                <a:spcPct val="150000"/>
              </a:lnSpc>
              <a:buNone/>
            </a:pPr>
            <a:r>
              <a:rPr lang="en-US" sz="2800" dirty="0">
                <a:latin typeface="Times New Roman" panose="02020603050405020304" pitchFamily="18" charset="0"/>
                <a:cs typeface="Times New Roman" panose="02020603050405020304" pitchFamily="18" charset="0"/>
              </a:rPr>
              <a:t>		File is changed</a:t>
            </a:r>
          </a:p>
          <a:p>
            <a:pPr lvl="1">
              <a:lnSpc>
                <a:spcPct val="150000"/>
              </a:lnSpc>
            </a:pPr>
            <a:r>
              <a:rPr lang="en-US" sz="2800" b="1" dirty="0">
                <a:latin typeface="Times New Roman" panose="02020603050405020304" pitchFamily="18" charset="0"/>
                <a:cs typeface="Times New Roman" panose="02020603050405020304" pitchFamily="18" charset="0"/>
              </a:rPr>
              <a:t>Commands:</a:t>
            </a:r>
            <a:endParaRPr lang="en-US" sz="2800" dirty="0">
              <a:latin typeface="Times New Roman" panose="02020603050405020304" pitchFamily="18" charset="0"/>
              <a:cs typeface="Times New Roman" panose="02020603050405020304" pitchFamily="18" charset="0"/>
            </a:endParaRPr>
          </a:p>
          <a:p>
            <a:pPr lvl="4">
              <a:lnSpc>
                <a:spcPct val="150000"/>
              </a:lnSpc>
            </a:pPr>
            <a:r>
              <a:rPr lang="en-US" sz="2800" b="1" dirty="0">
                <a:solidFill>
                  <a:srgbClr val="FF0000"/>
                </a:solidFill>
                <a:latin typeface="Times New Roman" panose="02020603050405020304" pitchFamily="18" charset="0"/>
                <a:cs typeface="Times New Roman" panose="02020603050405020304" pitchFamily="18" charset="0"/>
              </a:rPr>
              <a:t>git add .</a:t>
            </a:r>
            <a:br>
              <a:rPr lang="en-US" sz="2800" b="1" dirty="0">
                <a:solidFill>
                  <a:srgbClr val="FF0000"/>
                </a:solidFill>
                <a:latin typeface="Times New Roman" panose="02020603050405020304" pitchFamily="18" charset="0"/>
                <a:cs typeface="Times New Roman" panose="02020603050405020304" pitchFamily="18" charset="0"/>
              </a:rPr>
            </a:br>
            <a:r>
              <a:rPr lang="en-US" sz="2800" b="1" dirty="0">
                <a:solidFill>
                  <a:srgbClr val="FF0000"/>
                </a:solidFill>
                <a:latin typeface="Times New Roman" panose="02020603050405020304" pitchFamily="18" charset="0"/>
                <a:cs typeface="Times New Roman" panose="02020603050405020304" pitchFamily="18" charset="0"/>
              </a:rPr>
              <a:t>git commit -m “updated files”</a:t>
            </a:r>
          </a:p>
          <a:p>
            <a:pPr lvl="4">
              <a:lnSpc>
                <a:spcPct val="150000"/>
              </a:lnSpc>
            </a:pPr>
            <a:r>
              <a:rPr lang="en-US" sz="2800" b="1" dirty="0">
                <a:solidFill>
                  <a:srgbClr val="FF0000"/>
                </a:solidFill>
                <a:latin typeface="Times New Roman" panose="02020603050405020304" pitchFamily="18" charset="0"/>
                <a:cs typeface="Times New Roman" panose="02020603050405020304" pitchFamily="18" charset="0"/>
              </a:rPr>
              <a:t>git status </a:t>
            </a:r>
          </a:p>
          <a:p>
            <a:pPr rtl="0">
              <a:lnSpc>
                <a:spcPct val="150000"/>
              </a:lnSpc>
              <a:buNone/>
            </a:pPr>
            <a:r>
              <a:rPr lang="en-US" sz="2800" b="1" dirty="0">
                <a:solidFill>
                  <a:srgbClr val="FF0000"/>
                </a:solidFill>
                <a:latin typeface="Times New Roman" panose="02020603050405020304" pitchFamily="18" charset="0"/>
                <a:cs typeface="Times New Roman" panose="02020603050405020304" pitchFamily="18" charset="0"/>
              </a:rPr>
              <a:t>		git push</a:t>
            </a:r>
          </a:p>
          <a:p>
            <a:pPr>
              <a:lnSpc>
                <a:spcPct val="150000"/>
              </a:lnSpc>
            </a:pPr>
            <a:r>
              <a:rPr lang="en-US" sz="2800" b="1" dirty="0">
                <a:latin typeface="Times New Roman" panose="02020603050405020304" pitchFamily="18" charset="0"/>
                <a:cs typeface="Times New Roman" panose="02020603050405020304" pitchFamily="18" charset="0"/>
              </a:rPr>
              <a:t>git status :</a:t>
            </a:r>
            <a:r>
              <a:rPr lang="en-US" sz="2800" dirty="0">
                <a:latin typeface="Times New Roman" panose="02020603050405020304" pitchFamily="18" charset="0"/>
                <a:cs typeface="Times New Roman" panose="02020603050405020304" pitchFamily="18" charset="0"/>
              </a:rPr>
              <a:t> checks the current state of your project and shows what changes have been made.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It displays modified, new, and deleted files, and indicates what is ready to commit.</a:t>
            </a:r>
          </a:p>
        </p:txBody>
      </p:sp>
    </p:spTree>
    <p:extLst>
      <p:ext uri="{BB962C8B-B14F-4D97-AF65-F5344CB8AC3E}">
        <p14:creationId xmlns:p14="http://schemas.microsoft.com/office/powerpoint/2010/main" val="1049098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3F785D-FA17-FB19-9D7E-8A5604250378}"/>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DAC661D-729E-BF03-74B5-E852A01112DA}"/>
              </a:ext>
            </a:extLst>
          </p:cNvPr>
          <p:cNvSpPr txBox="1"/>
          <p:nvPr/>
        </p:nvSpPr>
        <p:spPr>
          <a:xfrm>
            <a:off x="731520" y="0"/>
            <a:ext cx="11460480" cy="6478184"/>
          </a:xfrm>
          <a:prstGeom prst="rect">
            <a:avLst/>
          </a:prstGeom>
          <a:noFill/>
        </p:spPr>
        <p:txBody>
          <a:bodyPr wrap="square">
            <a:spAutoFit/>
          </a:bodyPr>
          <a:lstStyle/>
          <a:p>
            <a:pPr marL="457200" indent="-457200">
              <a:lnSpc>
                <a:spcPct val="150000"/>
              </a:lnSpc>
              <a:buFont typeface="Wingdings" panose="05000000000000000000" pitchFamily="2" charset="2"/>
              <a:buChar char="v"/>
            </a:pPr>
            <a:r>
              <a:rPr lang="en-US" sz="2800" b="1" dirty="0">
                <a:highlight>
                  <a:srgbClr val="FFFF00"/>
                </a:highlight>
                <a:latin typeface="Times New Roman" panose="02020603050405020304" pitchFamily="18" charset="0"/>
                <a:cs typeface="Times New Roman" panose="02020603050405020304" pitchFamily="18" charset="0"/>
              </a:rPr>
              <a:t>If You Add New Files</a:t>
            </a:r>
          </a:p>
          <a:p>
            <a:pPr>
              <a:lnSpc>
                <a:spcPct val="150000"/>
              </a:lnSpc>
              <a:buNone/>
            </a:pPr>
            <a:r>
              <a:rPr lang="en-US" sz="2800" dirty="0">
                <a:latin typeface="Times New Roman" panose="02020603050405020304" pitchFamily="18" charset="0"/>
                <a:cs typeface="Times New Roman" panose="02020603050405020304" pitchFamily="18" charset="0"/>
              </a:rPr>
              <a:t>		A new file is created (not tracked by Git)</a:t>
            </a:r>
          </a:p>
          <a:p>
            <a:pPr>
              <a:lnSpc>
                <a:spcPct val="150000"/>
              </a:lnSpc>
              <a:buNone/>
            </a:pPr>
            <a:r>
              <a:rPr lang="en-US" sz="2800" b="1" dirty="0">
                <a:latin typeface="Times New Roman" panose="02020603050405020304" pitchFamily="18" charset="0"/>
                <a:cs typeface="Times New Roman" panose="02020603050405020304" pitchFamily="18" charset="0"/>
              </a:rPr>
              <a:t>Check Status:</a:t>
            </a:r>
          </a:p>
          <a:p>
            <a:pPr>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	git status			// </a:t>
            </a:r>
            <a:r>
              <a:rPr lang="en-US" sz="2800" dirty="0">
                <a:latin typeface="Times New Roman" panose="02020603050405020304" pitchFamily="18" charset="0"/>
                <a:cs typeface="Times New Roman" panose="02020603050405020304" pitchFamily="18" charset="0"/>
              </a:rPr>
              <a:t>Shows the file as untracked</a:t>
            </a:r>
          </a:p>
          <a:p>
            <a:pPr>
              <a:lnSpc>
                <a:spcPct val="150000"/>
              </a:lnSpc>
              <a:buNone/>
            </a:pPr>
            <a:r>
              <a:rPr lang="en-US" sz="2800" b="1" dirty="0">
                <a:latin typeface="Times New Roman" panose="02020603050405020304" pitchFamily="18" charset="0"/>
                <a:cs typeface="Times New Roman" panose="02020603050405020304" pitchFamily="18" charset="0"/>
              </a:rPr>
              <a:t>Add &amp; Commit:</a:t>
            </a:r>
          </a:p>
          <a:p>
            <a:pPr>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	git add .</a:t>
            </a:r>
            <a:br>
              <a:rPr lang="en-US" sz="2800" b="1" dirty="0">
                <a:solidFill>
                  <a:srgbClr val="C00000"/>
                </a:solidFill>
                <a:latin typeface="Times New Roman" panose="02020603050405020304" pitchFamily="18" charset="0"/>
                <a:cs typeface="Times New Roman" panose="02020603050405020304" pitchFamily="18" charset="0"/>
              </a:rPr>
            </a:br>
            <a:r>
              <a:rPr lang="en-US" sz="2800" b="1" dirty="0">
                <a:solidFill>
                  <a:srgbClr val="C00000"/>
                </a:solidFill>
                <a:latin typeface="Times New Roman" panose="02020603050405020304" pitchFamily="18" charset="0"/>
                <a:cs typeface="Times New Roman" panose="02020603050405020304" pitchFamily="18" charset="0"/>
              </a:rPr>
              <a:t>	git commit -m "added new file“</a:t>
            </a:r>
          </a:p>
          <a:p>
            <a:pPr>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Git now starts tracking and saves the file</a:t>
            </a:r>
          </a:p>
          <a:p>
            <a:pPr>
              <a:lnSpc>
                <a:spcPct val="150000"/>
              </a:lnSpc>
            </a:pPr>
            <a:r>
              <a:rPr lang="en-US" sz="2800" b="1" dirty="0">
                <a:latin typeface="Times New Roman" panose="02020603050405020304" pitchFamily="18" charset="0"/>
                <a:cs typeface="Times New Roman" panose="02020603050405020304" pitchFamily="18" charset="0"/>
              </a:rPr>
              <a:t>Push to GitHub:</a:t>
            </a:r>
          </a:p>
          <a:p>
            <a:pPr>
              <a:lnSpc>
                <a:spcPct val="150000"/>
              </a:lnSpc>
            </a:pPr>
            <a:r>
              <a:rPr lang="en-US" sz="2800" b="1" dirty="0">
                <a:solidFill>
                  <a:srgbClr val="C00000"/>
                </a:solidFill>
                <a:latin typeface="Times New Roman" panose="02020603050405020304" pitchFamily="18" charset="0"/>
                <a:cs typeface="Times New Roman" panose="02020603050405020304" pitchFamily="18" charset="0"/>
              </a:rPr>
              <a:t>	git push origin main	//</a:t>
            </a:r>
            <a:r>
              <a:rPr lang="en-US" sz="2800" dirty="0">
                <a:latin typeface="Times New Roman" panose="02020603050405020304" pitchFamily="18" charset="0"/>
                <a:cs typeface="Times New Roman" panose="02020603050405020304" pitchFamily="18" charset="0"/>
              </a:rPr>
              <a:t>Uploads the new file to GitHub</a:t>
            </a:r>
          </a:p>
        </p:txBody>
      </p:sp>
    </p:spTree>
    <p:extLst>
      <p:ext uri="{BB962C8B-B14F-4D97-AF65-F5344CB8AC3E}">
        <p14:creationId xmlns:p14="http://schemas.microsoft.com/office/powerpoint/2010/main" val="2226873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AFC22A-E275-D902-EAFC-1AFDDAA9275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DDC5146-D467-AD88-F8BA-05BB8AC95F1B}"/>
              </a:ext>
            </a:extLst>
          </p:cNvPr>
          <p:cNvSpPr txBox="1"/>
          <p:nvPr/>
        </p:nvSpPr>
        <p:spPr>
          <a:xfrm>
            <a:off x="438912" y="0"/>
            <a:ext cx="13130784" cy="6478184"/>
          </a:xfrm>
          <a:prstGeom prst="rect">
            <a:avLst/>
          </a:prstGeom>
          <a:noFill/>
        </p:spPr>
        <p:txBody>
          <a:bodyPr wrap="square">
            <a:spAutoFit/>
          </a:bodyPr>
          <a:lstStyle/>
          <a:p>
            <a:pPr marL="457200" indent="-457200">
              <a:lnSpc>
                <a:spcPct val="150000"/>
              </a:lnSpc>
              <a:buFont typeface="Wingdings" panose="05000000000000000000" pitchFamily="2" charset="2"/>
              <a:buChar char="v"/>
            </a:pPr>
            <a:r>
              <a:rPr lang="en-US" sz="2800" b="1" dirty="0">
                <a:highlight>
                  <a:srgbClr val="FFFF00"/>
                </a:highlight>
                <a:latin typeface="Times New Roman" panose="02020603050405020304" pitchFamily="18" charset="0"/>
                <a:cs typeface="Times New Roman" panose="02020603050405020304" pitchFamily="18" charset="0"/>
              </a:rPr>
              <a:t>If You Delete Files</a:t>
            </a:r>
          </a:p>
          <a:p>
            <a:pPr>
              <a:lnSpc>
                <a:spcPct val="150000"/>
              </a:lnSpc>
              <a:buNone/>
            </a:pPr>
            <a:r>
              <a:rPr lang="en-US" sz="2800" dirty="0">
                <a:latin typeface="Times New Roman" panose="02020603050405020304" pitchFamily="18" charset="0"/>
                <a:cs typeface="Times New Roman" panose="02020603050405020304" pitchFamily="18" charset="0"/>
              </a:rPr>
              <a:t>A file is removed from your project folder</a:t>
            </a:r>
          </a:p>
          <a:p>
            <a:pPr>
              <a:lnSpc>
                <a:spcPct val="150000"/>
              </a:lnSpc>
              <a:buNone/>
            </a:pPr>
            <a:r>
              <a:rPr lang="en-US" sz="2800" b="1" dirty="0">
                <a:latin typeface="Times New Roman" panose="02020603050405020304" pitchFamily="18" charset="0"/>
                <a:cs typeface="Times New Roman" panose="02020603050405020304" pitchFamily="18" charset="0"/>
              </a:rPr>
              <a:t>Check Status:</a:t>
            </a:r>
          </a:p>
          <a:p>
            <a:pPr rtl="0">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	git status 			//</a:t>
            </a:r>
            <a:r>
              <a:rPr lang="en-US" sz="2800" dirty="0">
                <a:latin typeface="Times New Roman" panose="02020603050405020304" pitchFamily="18" charset="0"/>
                <a:cs typeface="Times New Roman" panose="02020603050405020304" pitchFamily="18" charset="0"/>
              </a:rPr>
              <a:t>Shows the file as deleted</a:t>
            </a:r>
          </a:p>
          <a:p>
            <a:pPr>
              <a:lnSpc>
                <a:spcPct val="150000"/>
              </a:lnSpc>
              <a:buNone/>
            </a:pPr>
            <a:r>
              <a:rPr lang="en-US" sz="2800" b="1" dirty="0">
                <a:latin typeface="Times New Roman" panose="02020603050405020304" pitchFamily="18" charset="0"/>
                <a:cs typeface="Times New Roman" panose="02020603050405020304" pitchFamily="18" charset="0"/>
              </a:rPr>
              <a:t>Add &amp; Commit:</a:t>
            </a:r>
          </a:p>
          <a:p>
            <a:pPr rtl="0">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	git add .</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t>
            </a:r>
            <a:r>
              <a:rPr lang="en-US" sz="2800" b="1" dirty="0">
                <a:solidFill>
                  <a:srgbClr val="C00000"/>
                </a:solidFill>
                <a:latin typeface="Times New Roman" panose="02020603050405020304" pitchFamily="18" charset="0"/>
                <a:cs typeface="Times New Roman" panose="02020603050405020304" pitchFamily="18" charset="0"/>
              </a:rPr>
              <a:t>git commit -m "deleted file"</a:t>
            </a:r>
          </a:p>
          <a:p>
            <a:pPr>
              <a:lnSpc>
                <a:spcPct val="150000"/>
              </a:lnSpc>
              <a:buNone/>
            </a:pPr>
            <a:r>
              <a:rPr lang="en-US" sz="2800" dirty="0">
                <a:latin typeface="Times New Roman" panose="02020603050405020304" pitchFamily="18" charset="0"/>
                <a:cs typeface="Times New Roman" panose="02020603050405020304" pitchFamily="18" charset="0"/>
              </a:rPr>
              <a:t>				//Git stages the deletion and saves it as a new version</a:t>
            </a:r>
          </a:p>
          <a:p>
            <a:pPr>
              <a:lnSpc>
                <a:spcPct val="150000"/>
              </a:lnSpc>
              <a:buNone/>
            </a:pPr>
            <a:r>
              <a:rPr lang="en-US" sz="2800" b="1" dirty="0">
                <a:latin typeface="Times New Roman" panose="02020603050405020304" pitchFamily="18" charset="0"/>
                <a:cs typeface="Times New Roman" panose="02020603050405020304" pitchFamily="18" charset="0"/>
              </a:rPr>
              <a:t>Push to GitHub:</a:t>
            </a:r>
          </a:p>
          <a:p>
            <a:pPr lvl="1">
              <a:lnSpc>
                <a:spcPct val="150000"/>
              </a:lnSpc>
            </a:pPr>
            <a:r>
              <a:rPr lang="en-US" sz="2800" b="1" dirty="0">
                <a:solidFill>
                  <a:srgbClr val="C00000"/>
                </a:solidFill>
                <a:latin typeface="Times New Roman" panose="02020603050405020304" pitchFamily="18" charset="0"/>
                <a:cs typeface="Times New Roman" panose="02020603050405020304" pitchFamily="18" charset="0"/>
              </a:rPr>
              <a:t>git push origin main		//</a:t>
            </a:r>
            <a:r>
              <a:rPr lang="en-US" sz="2800" dirty="0">
                <a:latin typeface="Times New Roman" panose="02020603050405020304" pitchFamily="18" charset="0"/>
                <a:cs typeface="Times New Roman" panose="02020603050405020304" pitchFamily="18" charset="0"/>
              </a:rPr>
              <a:t>The file is also removed from GitHub</a:t>
            </a:r>
          </a:p>
        </p:txBody>
      </p:sp>
    </p:spTree>
    <p:extLst>
      <p:ext uri="{BB962C8B-B14F-4D97-AF65-F5344CB8AC3E}">
        <p14:creationId xmlns:p14="http://schemas.microsoft.com/office/powerpoint/2010/main" val="3567730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E89EF5-4D96-00A5-CCB1-EB717A4B3DEA}"/>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FAA77F4-DF8C-923C-9069-0207F6D4121D}"/>
              </a:ext>
            </a:extLst>
          </p:cNvPr>
          <p:cNvPicPr>
            <a:picLocks noChangeAspect="1"/>
          </p:cNvPicPr>
          <p:nvPr/>
        </p:nvPicPr>
        <p:blipFill>
          <a:blip r:embed="rId3"/>
          <a:stretch>
            <a:fillRect/>
          </a:stretch>
        </p:blipFill>
        <p:spPr>
          <a:xfrm>
            <a:off x="-182880" y="-41148"/>
            <a:ext cx="12527280" cy="7420356"/>
          </a:xfrm>
          <a:prstGeom prst="rect">
            <a:avLst/>
          </a:prstGeom>
        </p:spPr>
      </p:pic>
    </p:spTree>
    <p:extLst>
      <p:ext uri="{BB962C8B-B14F-4D97-AF65-F5344CB8AC3E}">
        <p14:creationId xmlns:p14="http://schemas.microsoft.com/office/powerpoint/2010/main" val="3467977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2CB98A-3905-474F-2DB2-8B28D0CB70C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65D32AE-5744-FF94-7818-F5801997735F}"/>
              </a:ext>
            </a:extLst>
          </p:cNvPr>
          <p:cNvSpPr txBox="1"/>
          <p:nvPr/>
        </p:nvSpPr>
        <p:spPr>
          <a:xfrm>
            <a:off x="1271016" y="320040"/>
            <a:ext cx="10268712" cy="5831853"/>
          </a:xfrm>
          <a:prstGeom prst="rect">
            <a:avLst/>
          </a:prstGeom>
          <a:noFill/>
        </p:spPr>
        <p:txBody>
          <a:bodyPr wrap="square">
            <a:spAutoFit/>
          </a:bodyPr>
          <a:lstStyle/>
          <a:p>
            <a:pPr algn="ctr">
              <a:lnSpc>
                <a:spcPct val="150000"/>
              </a:lnSpc>
              <a:buNone/>
            </a:pPr>
            <a:r>
              <a:rPr lang="en-US" sz="2800" b="1" dirty="0">
                <a:solidFill>
                  <a:srgbClr val="C00000"/>
                </a:solidFill>
                <a:latin typeface="Times New Roman" panose="02020603050405020304" pitchFamily="18" charset="0"/>
                <a:cs typeface="Times New Roman" panose="02020603050405020304" pitchFamily="18" charset="0"/>
              </a:rPr>
              <a:t>WHAT WE COVERED</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Introduction to Git and GitHub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Difference between Git and GitHub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Installation and setup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Basic Git commands (</a:t>
            </a:r>
            <a:r>
              <a:rPr lang="en-US" sz="2800" dirty="0" err="1">
                <a:latin typeface="Times New Roman" panose="02020603050405020304" pitchFamily="18" charset="0"/>
                <a:cs typeface="Times New Roman" panose="02020603050405020304" pitchFamily="18" charset="0"/>
              </a:rPr>
              <a:t>init</a:t>
            </a:r>
            <a:r>
              <a:rPr lang="en-US" sz="2800" dirty="0">
                <a:latin typeface="Times New Roman" panose="02020603050405020304" pitchFamily="18" charset="0"/>
                <a:cs typeface="Times New Roman" panose="02020603050405020304" pitchFamily="18" charset="0"/>
              </a:rPr>
              <a:t>, add, commit, status)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Creating and pushing a project to GitHub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Cloning and downloading projects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Handling file changes (add, edit, delete)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Deploying project using GitHub Pages</a:t>
            </a:r>
          </a:p>
        </p:txBody>
      </p:sp>
    </p:spTree>
    <p:extLst>
      <p:ext uri="{BB962C8B-B14F-4D97-AF65-F5344CB8AC3E}">
        <p14:creationId xmlns:p14="http://schemas.microsoft.com/office/powerpoint/2010/main" val="13315947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9938BA-3DDA-2461-707A-202F5EF2DA1C}"/>
              </a:ext>
            </a:extLst>
          </p:cNvPr>
          <p:cNvPicPr>
            <a:picLocks noChangeAspect="1"/>
          </p:cNvPicPr>
          <p:nvPr/>
        </p:nvPicPr>
        <p:blipFill>
          <a:blip r:embed="rId2"/>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187BEF45-4F7C-B0C1-6DEA-33848F4F62AE}"/>
              </a:ext>
            </a:extLst>
          </p:cNvPr>
          <p:cNvSpPr txBox="1"/>
          <p:nvPr/>
        </p:nvSpPr>
        <p:spPr>
          <a:xfrm>
            <a:off x="-265176" y="859536"/>
            <a:ext cx="12192000" cy="3881832"/>
          </a:xfrm>
          <a:prstGeom prst="rect">
            <a:avLst/>
          </a:prstGeom>
          <a:noFill/>
        </p:spPr>
        <p:txBody>
          <a:bodyPr wrap="square">
            <a:spAutoFit/>
          </a:bodyPr>
          <a:lstStyle/>
          <a:p>
            <a:pPr algn="ctr">
              <a:lnSpc>
                <a:spcPct val="200000"/>
              </a:lnSpc>
              <a:buNone/>
            </a:pPr>
            <a:r>
              <a:rPr lang="en-US" sz="3200" b="1" u="sng" dirty="0">
                <a:latin typeface="Times New Roman" panose="02020603050405020304" pitchFamily="18" charset="0"/>
                <a:cs typeface="Times New Roman" panose="02020603050405020304" pitchFamily="18" charset="0"/>
              </a:rPr>
              <a:t>Get This PPT / PDF</a:t>
            </a:r>
          </a:p>
          <a:p>
            <a:pPr algn="ctr">
              <a:lnSpc>
                <a:spcPct val="200000"/>
              </a:lnSpc>
              <a:buNone/>
            </a:pPr>
            <a:endParaRPr lang="en-US" sz="3200" dirty="0">
              <a:solidFill>
                <a:srgbClr val="C00000"/>
              </a:solidFill>
              <a:latin typeface="Times New Roman" panose="02020603050405020304" pitchFamily="18" charset="0"/>
              <a:cs typeface="Times New Roman" panose="02020603050405020304" pitchFamily="18" charset="0"/>
            </a:endParaRPr>
          </a:p>
          <a:p>
            <a:pPr lvl="1" algn="ctr">
              <a:lnSpc>
                <a:spcPct val="200000"/>
              </a:lnSpc>
            </a:pPr>
            <a:r>
              <a:rPr lang="en-US" sz="3200" b="1" dirty="0">
                <a:latin typeface="Times New Roman" panose="02020603050405020304" pitchFamily="18" charset="0"/>
                <a:cs typeface="Times New Roman" panose="02020603050405020304" pitchFamily="18" charset="0"/>
              </a:rPr>
              <a:t>🔗 Download</a:t>
            </a:r>
            <a:br>
              <a:rPr lang="en-US" sz="3200" dirty="0">
                <a:latin typeface="Times New Roman" panose="02020603050405020304" pitchFamily="18" charset="0"/>
                <a:cs typeface="Times New Roman" panose="02020603050405020304" pitchFamily="18" charset="0"/>
              </a:rPr>
            </a:br>
            <a:r>
              <a:rPr lang="en-US" sz="3200" b="1" dirty="0">
                <a:solidFill>
                  <a:srgbClr val="C00000"/>
                </a:solidFill>
                <a:latin typeface="Times New Roman" panose="02020603050405020304" pitchFamily="18" charset="0"/>
                <a:cs typeface="Times New Roman" panose="02020603050405020304" pitchFamily="18" charset="0"/>
              </a:rPr>
              <a:t>https://deeks-github.vercel.app/</a:t>
            </a:r>
            <a:endParaRPr lang="en-US" sz="32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4063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CF4CFE-3F58-5A3D-9AEC-9EA14587E97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8406B12-C3D9-E1A5-CCBF-45D904DF1013}"/>
              </a:ext>
            </a:extLst>
          </p:cNvPr>
          <p:cNvSpPr txBox="1"/>
          <p:nvPr/>
        </p:nvSpPr>
        <p:spPr>
          <a:xfrm>
            <a:off x="0" y="2523744"/>
            <a:ext cx="12192000" cy="707886"/>
          </a:xfrm>
          <a:prstGeom prst="rect">
            <a:avLst/>
          </a:prstGeom>
          <a:noFill/>
        </p:spPr>
        <p:txBody>
          <a:bodyPr wrap="square">
            <a:spAutoFit/>
          </a:bodyPr>
          <a:lstStyle/>
          <a:p>
            <a:pPr algn="ctr"/>
            <a:r>
              <a:rPr lang="en-IN" sz="4000" b="1" dirty="0">
                <a:latin typeface="Times New Roman" panose="02020603050405020304" pitchFamily="18" charset="0"/>
                <a:cs typeface="Times New Roman" panose="02020603050405020304" pitchFamily="18" charset="0"/>
              </a:rPr>
              <a:t>💜 Thank You!</a:t>
            </a:r>
          </a:p>
        </p:txBody>
      </p:sp>
    </p:spTree>
    <p:extLst>
      <p:ext uri="{BB962C8B-B14F-4D97-AF65-F5344CB8AC3E}">
        <p14:creationId xmlns:p14="http://schemas.microsoft.com/office/powerpoint/2010/main" val="4227307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TotalTime>
  <Words>2207</Words>
  <Application>Microsoft Office PowerPoint</Application>
  <PresentationFormat>Widescreen</PresentationFormat>
  <Paragraphs>337</Paragraphs>
  <Slides>45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Aptos</vt:lpstr>
      <vt:lpstr>Aptos Display</vt:lpstr>
      <vt:lpstr>Arial</vt:lpstr>
      <vt:lpstr>Arial Black</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 H Deekshith Reddy</dc:creator>
  <cp:lastModifiedBy>K H Deekshith Reddy</cp:lastModifiedBy>
  <cp:revision>7</cp:revision>
  <dcterms:created xsi:type="dcterms:W3CDTF">2026-05-02T17:34:21Z</dcterms:created>
  <dcterms:modified xsi:type="dcterms:W3CDTF">2026-05-04T01:30:56Z</dcterms:modified>
</cp:coreProperties>
</file>